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7772400" cx="10058400"/>
  <p:notesSz cx="7102475" cy="9388475"/>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 uri="GoogleSlidesCustomDataVersion2">
      <go:slidesCustomData xmlns:go="http://customooxmlschemas.google.com/" r:id="rId36" roundtripDataSignature="AMtx7mi8bNoyyoXA90hdAd22r2BY4ek7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9E99E9-06F4-4C92-9ABF-241FEEC48116}">
  <a:tblStyle styleId="{A49E99E9-06F4-4C92-9ABF-241FEEC48116}"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Gothic-bold.fntdata"/><Relationship Id="rId10" Type="http://schemas.openxmlformats.org/officeDocument/2006/relationships/slide" Target="slides/slide4.xml"/><Relationship Id="rId32" Type="http://schemas.openxmlformats.org/officeDocument/2006/relationships/font" Target="fonts/CenturyGothic-regular.fntdata"/><Relationship Id="rId13" Type="http://schemas.openxmlformats.org/officeDocument/2006/relationships/slide" Target="slides/slide7.xml"/><Relationship Id="rId35" Type="http://schemas.openxmlformats.org/officeDocument/2006/relationships/font" Target="fonts/CenturyGothic-boldItalic.fntdata"/><Relationship Id="rId12" Type="http://schemas.openxmlformats.org/officeDocument/2006/relationships/slide" Target="slides/slide6.xml"/><Relationship Id="rId34"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71054"/>
          </a:xfrm>
          <a:prstGeom prst="rect">
            <a:avLst/>
          </a:prstGeom>
          <a:noFill/>
          <a:ln>
            <a:noFill/>
          </a:ln>
        </p:spPr>
        <p:txBody>
          <a:bodyPr anchorCtr="0" anchor="t" bIns="47075" lIns="94200" spcFirstLastPara="1" rIns="94200" wrap="square" tIns="470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2" y="0"/>
            <a:ext cx="3077739" cy="471054"/>
          </a:xfrm>
          <a:prstGeom prst="rect">
            <a:avLst/>
          </a:prstGeom>
          <a:noFill/>
          <a:ln>
            <a:noFill/>
          </a:ln>
        </p:spPr>
        <p:txBody>
          <a:bodyPr anchorCtr="0" anchor="t" bIns="47075" lIns="94200" spcFirstLastPara="1" rIns="94200" wrap="square" tIns="470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518204"/>
            <a:ext cx="5681980" cy="3696712"/>
          </a:xfrm>
          <a:prstGeom prst="rect">
            <a:avLst/>
          </a:prstGeom>
          <a:noFill/>
          <a:ln>
            <a:noFill/>
          </a:ln>
        </p:spPr>
        <p:txBody>
          <a:bodyPr anchorCtr="0" anchor="t" bIns="47075" lIns="94200" spcFirstLastPara="1" rIns="94200" wrap="square" tIns="470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71053"/>
          </a:xfrm>
          <a:prstGeom prst="rect">
            <a:avLst/>
          </a:prstGeom>
          <a:noFill/>
          <a:ln>
            <a:noFill/>
          </a:ln>
        </p:spPr>
        <p:txBody>
          <a:bodyPr anchorCtr="0" anchor="b" bIns="47075" lIns="94200" spcFirstLastPara="1" rIns="94200" wrap="square" tIns="470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2" y="8917422"/>
            <a:ext cx="3077739" cy="471053"/>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710248" y="4518204"/>
            <a:ext cx="5681980" cy="3696712"/>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0"/>
              </a:spcBef>
              <a:spcAft>
                <a:spcPts val="0"/>
              </a:spcAft>
              <a:buSzPts val="1400"/>
              <a:buNone/>
            </a:pPr>
            <a:r>
              <a:t/>
            </a:r>
            <a:endParaRPr/>
          </a:p>
        </p:txBody>
      </p:sp>
      <p:sp>
        <p:nvSpPr>
          <p:cNvPr id="83" name="Google Shape;83;p1:notes"/>
          <p:cNvSpPr txBox="1"/>
          <p:nvPr>
            <p:ph idx="12" type="sldNum"/>
          </p:nvPr>
        </p:nvSpPr>
        <p:spPr>
          <a:xfrm>
            <a:off x="4023092" y="8917422"/>
            <a:ext cx="3077739" cy="471053"/>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54" name="Google Shape;254;p15: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62" name="Google Shape;262;p16: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70" name="Google Shape;270;p17: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278" name="Google Shape;278;p18: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04" name="Google Shape;304;p19: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12" name="Google Shape;312;p20: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1: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21" name="Google Shape;321;p21: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32" name="Google Shape;332;p22: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41" name="Google Shape;341;p23: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52" name="Google Shape;352;p24: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68" name="Google Shape;368;p25: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710248" y="4518204"/>
            <a:ext cx="5681980" cy="3696712"/>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500188" y="1173163"/>
            <a:ext cx="410210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754380" y="1272012"/>
            <a:ext cx="8549640" cy="270594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100"/>
              <a:buFont typeface="Calibri"/>
              <a:buNone/>
              <a:defRPr sz="39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257300" y="4082310"/>
            <a:ext cx="7543800" cy="187653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657"/>
              </a:spcBef>
              <a:spcAft>
                <a:spcPts val="0"/>
              </a:spcAft>
              <a:buClr>
                <a:schemeClr val="dk1"/>
              </a:buClr>
              <a:buSzPts val="2040"/>
              <a:buNone/>
              <a:defRPr sz="1576"/>
            </a:lvl1pPr>
            <a:lvl2pPr lvl="1" algn="ctr">
              <a:lnSpc>
                <a:spcPct val="90000"/>
              </a:lnSpc>
              <a:spcBef>
                <a:spcPts val="328"/>
              </a:spcBef>
              <a:spcAft>
                <a:spcPts val="0"/>
              </a:spcAft>
              <a:buClr>
                <a:schemeClr val="dk1"/>
              </a:buClr>
              <a:buSzPts val="1700"/>
              <a:buNone/>
              <a:defRPr sz="1314"/>
            </a:lvl2pPr>
            <a:lvl3pPr lvl="2" algn="ctr">
              <a:lnSpc>
                <a:spcPct val="90000"/>
              </a:lnSpc>
              <a:spcBef>
                <a:spcPts val="328"/>
              </a:spcBef>
              <a:spcAft>
                <a:spcPts val="0"/>
              </a:spcAft>
              <a:buClr>
                <a:schemeClr val="dk1"/>
              </a:buClr>
              <a:buSzPts val="1530"/>
              <a:buNone/>
              <a:defRPr sz="1182"/>
            </a:lvl3pPr>
            <a:lvl4pPr lvl="3" algn="ctr">
              <a:lnSpc>
                <a:spcPct val="90000"/>
              </a:lnSpc>
              <a:spcBef>
                <a:spcPts val="328"/>
              </a:spcBef>
              <a:spcAft>
                <a:spcPts val="0"/>
              </a:spcAft>
              <a:buClr>
                <a:schemeClr val="dk1"/>
              </a:buClr>
              <a:buSzPts val="1360"/>
              <a:buNone/>
              <a:defRPr sz="1051"/>
            </a:lvl4pPr>
            <a:lvl5pPr lvl="4" algn="ctr">
              <a:lnSpc>
                <a:spcPct val="90000"/>
              </a:lnSpc>
              <a:spcBef>
                <a:spcPts val="328"/>
              </a:spcBef>
              <a:spcAft>
                <a:spcPts val="0"/>
              </a:spcAft>
              <a:buClr>
                <a:schemeClr val="dk1"/>
              </a:buClr>
              <a:buSzPts val="1360"/>
              <a:buNone/>
              <a:defRPr sz="1051"/>
            </a:lvl5pPr>
            <a:lvl6pPr lvl="5" algn="ctr">
              <a:lnSpc>
                <a:spcPct val="90000"/>
              </a:lnSpc>
              <a:spcBef>
                <a:spcPts val="328"/>
              </a:spcBef>
              <a:spcAft>
                <a:spcPts val="0"/>
              </a:spcAft>
              <a:buClr>
                <a:schemeClr val="dk1"/>
              </a:buClr>
              <a:buSzPts val="1360"/>
              <a:buNone/>
              <a:defRPr sz="1051"/>
            </a:lvl6pPr>
            <a:lvl7pPr lvl="6" algn="ctr">
              <a:lnSpc>
                <a:spcPct val="90000"/>
              </a:lnSpc>
              <a:spcBef>
                <a:spcPts val="328"/>
              </a:spcBef>
              <a:spcAft>
                <a:spcPts val="0"/>
              </a:spcAft>
              <a:buClr>
                <a:schemeClr val="dk1"/>
              </a:buClr>
              <a:buSzPts val="1360"/>
              <a:buNone/>
              <a:defRPr sz="1051"/>
            </a:lvl7pPr>
            <a:lvl8pPr lvl="7" algn="ctr">
              <a:lnSpc>
                <a:spcPct val="90000"/>
              </a:lnSpc>
              <a:spcBef>
                <a:spcPts val="328"/>
              </a:spcBef>
              <a:spcAft>
                <a:spcPts val="0"/>
              </a:spcAft>
              <a:buClr>
                <a:schemeClr val="dk1"/>
              </a:buClr>
              <a:buSzPts val="1360"/>
              <a:buNone/>
              <a:defRPr sz="1051"/>
            </a:lvl8pPr>
            <a:lvl9pPr lvl="8" algn="ctr">
              <a:lnSpc>
                <a:spcPct val="90000"/>
              </a:lnSpc>
              <a:spcBef>
                <a:spcPts val="328"/>
              </a:spcBef>
              <a:spcAft>
                <a:spcPts val="0"/>
              </a:spcAft>
              <a:buClr>
                <a:schemeClr val="dk1"/>
              </a:buClr>
              <a:buSzPts val="1360"/>
              <a:buNone/>
              <a:defRPr sz="1051"/>
            </a:lvl9pPr>
          </a:lstStyle>
          <a:p/>
        </p:txBody>
      </p:sp>
      <p:sp>
        <p:nvSpPr>
          <p:cNvPr id="18" name="Google Shape;18;p27"/>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4989089" y="2622762"/>
            <a:ext cx="6586750" cy="2168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rot="5400000">
            <a:off x="588542" y="516785"/>
            <a:ext cx="6586750" cy="6380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77" name="Google Shape;77;p36"/>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24" name="Google Shape;24;p28"/>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686279" y="1937705"/>
            <a:ext cx="8675370" cy="323310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100"/>
              <a:buFont typeface="Calibri"/>
              <a:buNone/>
              <a:defRPr sz="39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 type="body"/>
          </p:nvPr>
        </p:nvSpPr>
        <p:spPr>
          <a:xfrm>
            <a:off x="686279" y="5201393"/>
            <a:ext cx="8675370" cy="17002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57"/>
              </a:spcBef>
              <a:spcAft>
                <a:spcPts val="0"/>
              </a:spcAft>
              <a:buClr>
                <a:schemeClr val="dk1"/>
              </a:buClr>
              <a:buSzPts val="2040"/>
              <a:buNone/>
              <a:defRPr sz="1576">
                <a:solidFill>
                  <a:schemeClr val="dk1"/>
                </a:solidFill>
              </a:defRPr>
            </a:lvl1pPr>
            <a:lvl2pPr indent="-228600" lvl="1" marL="914400" algn="l">
              <a:lnSpc>
                <a:spcPct val="90000"/>
              </a:lnSpc>
              <a:spcBef>
                <a:spcPts val="328"/>
              </a:spcBef>
              <a:spcAft>
                <a:spcPts val="0"/>
              </a:spcAft>
              <a:buClr>
                <a:srgbClr val="888888"/>
              </a:buClr>
              <a:buSzPts val="1700"/>
              <a:buNone/>
              <a:defRPr sz="1314">
                <a:solidFill>
                  <a:srgbClr val="888888"/>
                </a:solidFill>
              </a:defRPr>
            </a:lvl2pPr>
            <a:lvl3pPr indent="-228600" lvl="2" marL="1371600" algn="l">
              <a:lnSpc>
                <a:spcPct val="90000"/>
              </a:lnSpc>
              <a:spcBef>
                <a:spcPts val="328"/>
              </a:spcBef>
              <a:spcAft>
                <a:spcPts val="0"/>
              </a:spcAft>
              <a:buClr>
                <a:srgbClr val="888888"/>
              </a:buClr>
              <a:buSzPts val="1530"/>
              <a:buNone/>
              <a:defRPr sz="1182">
                <a:solidFill>
                  <a:srgbClr val="888888"/>
                </a:solidFill>
              </a:defRPr>
            </a:lvl3pPr>
            <a:lvl4pPr indent="-228600" lvl="3" marL="1828800" algn="l">
              <a:lnSpc>
                <a:spcPct val="90000"/>
              </a:lnSpc>
              <a:spcBef>
                <a:spcPts val="328"/>
              </a:spcBef>
              <a:spcAft>
                <a:spcPts val="0"/>
              </a:spcAft>
              <a:buClr>
                <a:srgbClr val="888888"/>
              </a:buClr>
              <a:buSzPts val="1360"/>
              <a:buNone/>
              <a:defRPr sz="1051">
                <a:solidFill>
                  <a:srgbClr val="888888"/>
                </a:solidFill>
              </a:defRPr>
            </a:lvl4pPr>
            <a:lvl5pPr indent="-228600" lvl="4" marL="2286000" algn="l">
              <a:lnSpc>
                <a:spcPct val="90000"/>
              </a:lnSpc>
              <a:spcBef>
                <a:spcPts val="328"/>
              </a:spcBef>
              <a:spcAft>
                <a:spcPts val="0"/>
              </a:spcAft>
              <a:buClr>
                <a:srgbClr val="888888"/>
              </a:buClr>
              <a:buSzPts val="1360"/>
              <a:buNone/>
              <a:defRPr sz="1051">
                <a:solidFill>
                  <a:srgbClr val="888888"/>
                </a:solidFill>
              </a:defRPr>
            </a:lvl5pPr>
            <a:lvl6pPr indent="-228600" lvl="5" marL="2743200" algn="l">
              <a:lnSpc>
                <a:spcPct val="90000"/>
              </a:lnSpc>
              <a:spcBef>
                <a:spcPts val="328"/>
              </a:spcBef>
              <a:spcAft>
                <a:spcPts val="0"/>
              </a:spcAft>
              <a:buClr>
                <a:srgbClr val="888888"/>
              </a:buClr>
              <a:buSzPts val="1360"/>
              <a:buNone/>
              <a:defRPr sz="1051">
                <a:solidFill>
                  <a:srgbClr val="888888"/>
                </a:solidFill>
              </a:defRPr>
            </a:lvl6pPr>
            <a:lvl7pPr indent="-228600" lvl="6" marL="3200400" algn="l">
              <a:lnSpc>
                <a:spcPct val="90000"/>
              </a:lnSpc>
              <a:spcBef>
                <a:spcPts val="328"/>
              </a:spcBef>
              <a:spcAft>
                <a:spcPts val="0"/>
              </a:spcAft>
              <a:buClr>
                <a:srgbClr val="888888"/>
              </a:buClr>
              <a:buSzPts val="1360"/>
              <a:buNone/>
              <a:defRPr sz="1051">
                <a:solidFill>
                  <a:srgbClr val="888888"/>
                </a:solidFill>
              </a:defRPr>
            </a:lvl7pPr>
            <a:lvl8pPr indent="-228600" lvl="7" marL="3657600" algn="l">
              <a:lnSpc>
                <a:spcPct val="90000"/>
              </a:lnSpc>
              <a:spcBef>
                <a:spcPts val="328"/>
              </a:spcBef>
              <a:spcAft>
                <a:spcPts val="0"/>
              </a:spcAft>
              <a:buClr>
                <a:srgbClr val="888888"/>
              </a:buClr>
              <a:buSzPts val="1360"/>
              <a:buNone/>
              <a:defRPr sz="1051">
                <a:solidFill>
                  <a:srgbClr val="888888"/>
                </a:solidFill>
              </a:defRPr>
            </a:lvl8pPr>
            <a:lvl9pPr indent="-228600" lvl="8" marL="4114800" algn="l">
              <a:lnSpc>
                <a:spcPct val="90000"/>
              </a:lnSpc>
              <a:spcBef>
                <a:spcPts val="328"/>
              </a:spcBef>
              <a:spcAft>
                <a:spcPts val="0"/>
              </a:spcAft>
              <a:buClr>
                <a:srgbClr val="888888"/>
              </a:buClr>
              <a:buSzPts val="1360"/>
              <a:buNone/>
              <a:defRPr sz="1051">
                <a:solidFill>
                  <a:srgbClr val="888888"/>
                </a:solidFill>
              </a:defRPr>
            </a:lvl9pPr>
          </a:lstStyle>
          <a:p/>
        </p:txBody>
      </p:sp>
      <p:sp>
        <p:nvSpPr>
          <p:cNvPr id="30" name="Google Shape;30;p29"/>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 type="body"/>
          </p:nvPr>
        </p:nvSpPr>
        <p:spPr>
          <a:xfrm>
            <a:off x="691516"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36" name="Google Shape;36;p30"/>
          <p:cNvSpPr txBox="1"/>
          <p:nvPr>
            <p:ph idx="2" type="body"/>
          </p:nvPr>
        </p:nvSpPr>
        <p:spPr>
          <a:xfrm>
            <a:off x="5092066"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37" name="Google Shape;37;p30"/>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692827" y="413811"/>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692827" y="1905318"/>
            <a:ext cx="4255174"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657"/>
              </a:spcBef>
              <a:spcAft>
                <a:spcPts val="0"/>
              </a:spcAft>
              <a:buClr>
                <a:schemeClr val="dk1"/>
              </a:buClr>
              <a:buSzPts val="2040"/>
              <a:buNone/>
              <a:defRPr b="1" sz="1576"/>
            </a:lvl1pPr>
            <a:lvl2pPr indent="-228600" lvl="1" marL="914400" algn="l">
              <a:lnSpc>
                <a:spcPct val="90000"/>
              </a:lnSpc>
              <a:spcBef>
                <a:spcPts val="328"/>
              </a:spcBef>
              <a:spcAft>
                <a:spcPts val="0"/>
              </a:spcAft>
              <a:buClr>
                <a:schemeClr val="dk1"/>
              </a:buClr>
              <a:buSzPts val="1700"/>
              <a:buNone/>
              <a:defRPr b="1" sz="1314"/>
            </a:lvl2pPr>
            <a:lvl3pPr indent="-228600" lvl="2" marL="1371600" algn="l">
              <a:lnSpc>
                <a:spcPct val="90000"/>
              </a:lnSpc>
              <a:spcBef>
                <a:spcPts val="328"/>
              </a:spcBef>
              <a:spcAft>
                <a:spcPts val="0"/>
              </a:spcAft>
              <a:buClr>
                <a:schemeClr val="dk1"/>
              </a:buClr>
              <a:buSzPts val="1530"/>
              <a:buNone/>
              <a:defRPr b="1" sz="1182"/>
            </a:lvl3pPr>
            <a:lvl4pPr indent="-228600" lvl="3" marL="1828800" algn="l">
              <a:lnSpc>
                <a:spcPct val="90000"/>
              </a:lnSpc>
              <a:spcBef>
                <a:spcPts val="328"/>
              </a:spcBef>
              <a:spcAft>
                <a:spcPts val="0"/>
              </a:spcAft>
              <a:buClr>
                <a:schemeClr val="dk1"/>
              </a:buClr>
              <a:buSzPts val="1360"/>
              <a:buNone/>
              <a:defRPr b="1" sz="1051"/>
            </a:lvl4pPr>
            <a:lvl5pPr indent="-228600" lvl="4" marL="2286000" algn="l">
              <a:lnSpc>
                <a:spcPct val="90000"/>
              </a:lnSpc>
              <a:spcBef>
                <a:spcPts val="328"/>
              </a:spcBef>
              <a:spcAft>
                <a:spcPts val="0"/>
              </a:spcAft>
              <a:buClr>
                <a:schemeClr val="dk1"/>
              </a:buClr>
              <a:buSzPts val="1360"/>
              <a:buNone/>
              <a:defRPr b="1" sz="1051"/>
            </a:lvl5pPr>
            <a:lvl6pPr indent="-228600" lvl="5" marL="2743200" algn="l">
              <a:lnSpc>
                <a:spcPct val="90000"/>
              </a:lnSpc>
              <a:spcBef>
                <a:spcPts val="328"/>
              </a:spcBef>
              <a:spcAft>
                <a:spcPts val="0"/>
              </a:spcAft>
              <a:buClr>
                <a:schemeClr val="dk1"/>
              </a:buClr>
              <a:buSzPts val="1360"/>
              <a:buNone/>
              <a:defRPr b="1" sz="1051"/>
            </a:lvl6pPr>
            <a:lvl7pPr indent="-228600" lvl="6" marL="3200400" algn="l">
              <a:lnSpc>
                <a:spcPct val="90000"/>
              </a:lnSpc>
              <a:spcBef>
                <a:spcPts val="328"/>
              </a:spcBef>
              <a:spcAft>
                <a:spcPts val="0"/>
              </a:spcAft>
              <a:buClr>
                <a:schemeClr val="dk1"/>
              </a:buClr>
              <a:buSzPts val="1360"/>
              <a:buNone/>
              <a:defRPr b="1" sz="1051"/>
            </a:lvl7pPr>
            <a:lvl8pPr indent="-228600" lvl="7" marL="3657600" algn="l">
              <a:lnSpc>
                <a:spcPct val="90000"/>
              </a:lnSpc>
              <a:spcBef>
                <a:spcPts val="328"/>
              </a:spcBef>
              <a:spcAft>
                <a:spcPts val="0"/>
              </a:spcAft>
              <a:buClr>
                <a:schemeClr val="dk1"/>
              </a:buClr>
              <a:buSzPts val="1360"/>
              <a:buNone/>
              <a:defRPr b="1" sz="1051"/>
            </a:lvl8pPr>
            <a:lvl9pPr indent="-228600" lvl="8" marL="4114800" algn="l">
              <a:lnSpc>
                <a:spcPct val="90000"/>
              </a:lnSpc>
              <a:spcBef>
                <a:spcPts val="328"/>
              </a:spcBef>
              <a:spcAft>
                <a:spcPts val="0"/>
              </a:spcAft>
              <a:buClr>
                <a:schemeClr val="dk1"/>
              </a:buClr>
              <a:buSzPts val="1360"/>
              <a:buNone/>
              <a:defRPr b="1" sz="1051"/>
            </a:lvl9pPr>
          </a:lstStyle>
          <a:p/>
        </p:txBody>
      </p:sp>
      <p:sp>
        <p:nvSpPr>
          <p:cNvPr id="43" name="Google Shape;43;p31"/>
          <p:cNvSpPr txBox="1"/>
          <p:nvPr>
            <p:ph idx="2" type="body"/>
          </p:nvPr>
        </p:nvSpPr>
        <p:spPr>
          <a:xfrm>
            <a:off x="692827" y="2839085"/>
            <a:ext cx="4255174"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44" name="Google Shape;44;p31"/>
          <p:cNvSpPr txBox="1"/>
          <p:nvPr>
            <p:ph idx="3" type="body"/>
          </p:nvPr>
        </p:nvSpPr>
        <p:spPr>
          <a:xfrm>
            <a:off x="5092065" y="1905318"/>
            <a:ext cx="4276130"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657"/>
              </a:spcBef>
              <a:spcAft>
                <a:spcPts val="0"/>
              </a:spcAft>
              <a:buClr>
                <a:schemeClr val="dk1"/>
              </a:buClr>
              <a:buSzPts val="2040"/>
              <a:buNone/>
              <a:defRPr b="1" sz="1576"/>
            </a:lvl1pPr>
            <a:lvl2pPr indent="-228600" lvl="1" marL="914400" algn="l">
              <a:lnSpc>
                <a:spcPct val="90000"/>
              </a:lnSpc>
              <a:spcBef>
                <a:spcPts val="328"/>
              </a:spcBef>
              <a:spcAft>
                <a:spcPts val="0"/>
              </a:spcAft>
              <a:buClr>
                <a:schemeClr val="dk1"/>
              </a:buClr>
              <a:buSzPts val="1700"/>
              <a:buNone/>
              <a:defRPr b="1" sz="1314"/>
            </a:lvl2pPr>
            <a:lvl3pPr indent="-228600" lvl="2" marL="1371600" algn="l">
              <a:lnSpc>
                <a:spcPct val="90000"/>
              </a:lnSpc>
              <a:spcBef>
                <a:spcPts val="328"/>
              </a:spcBef>
              <a:spcAft>
                <a:spcPts val="0"/>
              </a:spcAft>
              <a:buClr>
                <a:schemeClr val="dk1"/>
              </a:buClr>
              <a:buSzPts val="1530"/>
              <a:buNone/>
              <a:defRPr b="1" sz="1182"/>
            </a:lvl3pPr>
            <a:lvl4pPr indent="-228600" lvl="3" marL="1828800" algn="l">
              <a:lnSpc>
                <a:spcPct val="90000"/>
              </a:lnSpc>
              <a:spcBef>
                <a:spcPts val="328"/>
              </a:spcBef>
              <a:spcAft>
                <a:spcPts val="0"/>
              </a:spcAft>
              <a:buClr>
                <a:schemeClr val="dk1"/>
              </a:buClr>
              <a:buSzPts val="1360"/>
              <a:buNone/>
              <a:defRPr b="1" sz="1051"/>
            </a:lvl4pPr>
            <a:lvl5pPr indent="-228600" lvl="4" marL="2286000" algn="l">
              <a:lnSpc>
                <a:spcPct val="90000"/>
              </a:lnSpc>
              <a:spcBef>
                <a:spcPts val="328"/>
              </a:spcBef>
              <a:spcAft>
                <a:spcPts val="0"/>
              </a:spcAft>
              <a:buClr>
                <a:schemeClr val="dk1"/>
              </a:buClr>
              <a:buSzPts val="1360"/>
              <a:buNone/>
              <a:defRPr b="1" sz="1051"/>
            </a:lvl5pPr>
            <a:lvl6pPr indent="-228600" lvl="5" marL="2743200" algn="l">
              <a:lnSpc>
                <a:spcPct val="90000"/>
              </a:lnSpc>
              <a:spcBef>
                <a:spcPts val="328"/>
              </a:spcBef>
              <a:spcAft>
                <a:spcPts val="0"/>
              </a:spcAft>
              <a:buClr>
                <a:schemeClr val="dk1"/>
              </a:buClr>
              <a:buSzPts val="1360"/>
              <a:buNone/>
              <a:defRPr b="1" sz="1051"/>
            </a:lvl6pPr>
            <a:lvl7pPr indent="-228600" lvl="6" marL="3200400" algn="l">
              <a:lnSpc>
                <a:spcPct val="90000"/>
              </a:lnSpc>
              <a:spcBef>
                <a:spcPts val="328"/>
              </a:spcBef>
              <a:spcAft>
                <a:spcPts val="0"/>
              </a:spcAft>
              <a:buClr>
                <a:schemeClr val="dk1"/>
              </a:buClr>
              <a:buSzPts val="1360"/>
              <a:buNone/>
              <a:defRPr b="1" sz="1051"/>
            </a:lvl7pPr>
            <a:lvl8pPr indent="-228600" lvl="7" marL="3657600" algn="l">
              <a:lnSpc>
                <a:spcPct val="90000"/>
              </a:lnSpc>
              <a:spcBef>
                <a:spcPts val="328"/>
              </a:spcBef>
              <a:spcAft>
                <a:spcPts val="0"/>
              </a:spcAft>
              <a:buClr>
                <a:schemeClr val="dk1"/>
              </a:buClr>
              <a:buSzPts val="1360"/>
              <a:buNone/>
              <a:defRPr b="1" sz="1051"/>
            </a:lvl8pPr>
            <a:lvl9pPr indent="-228600" lvl="8" marL="4114800" algn="l">
              <a:lnSpc>
                <a:spcPct val="90000"/>
              </a:lnSpc>
              <a:spcBef>
                <a:spcPts val="328"/>
              </a:spcBef>
              <a:spcAft>
                <a:spcPts val="0"/>
              </a:spcAft>
              <a:buClr>
                <a:schemeClr val="dk1"/>
              </a:buClr>
              <a:buSzPts val="1360"/>
              <a:buNone/>
              <a:defRPr b="1" sz="1051"/>
            </a:lvl9pPr>
          </a:lstStyle>
          <a:p/>
        </p:txBody>
      </p:sp>
      <p:sp>
        <p:nvSpPr>
          <p:cNvPr id="45" name="Google Shape;45;p31"/>
          <p:cNvSpPr txBox="1"/>
          <p:nvPr>
            <p:ph idx="4" type="body"/>
          </p:nvPr>
        </p:nvSpPr>
        <p:spPr>
          <a:xfrm>
            <a:off x="5092065" y="2839085"/>
            <a:ext cx="4276130"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46" name="Google Shape;46;p31"/>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692827" y="518160"/>
            <a:ext cx="3244095"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1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4276129" y="1119084"/>
            <a:ext cx="5092066" cy="5523441"/>
          </a:xfrm>
          <a:prstGeom prst="rect">
            <a:avLst/>
          </a:prstGeom>
          <a:noFill/>
          <a:ln>
            <a:noFill/>
          </a:ln>
        </p:spPr>
        <p:txBody>
          <a:bodyPr anchorCtr="0" anchor="t" bIns="45700" lIns="91425" spcFirstLastPara="1" rIns="91425" wrap="square" tIns="45700">
            <a:normAutofit/>
          </a:bodyPr>
          <a:lstStyle>
            <a:lvl1pPr indent="-401320" lvl="0" marL="457200" algn="l">
              <a:lnSpc>
                <a:spcPct val="90000"/>
              </a:lnSpc>
              <a:spcBef>
                <a:spcPts val="657"/>
              </a:spcBef>
              <a:spcAft>
                <a:spcPts val="0"/>
              </a:spcAft>
              <a:buClr>
                <a:schemeClr val="dk1"/>
              </a:buClr>
              <a:buSzPts val="2720"/>
              <a:buChar char="•"/>
              <a:defRPr sz="2102"/>
            </a:lvl1pPr>
            <a:lvl2pPr indent="-379730" lvl="1" marL="914400" algn="l">
              <a:lnSpc>
                <a:spcPct val="90000"/>
              </a:lnSpc>
              <a:spcBef>
                <a:spcPts val="328"/>
              </a:spcBef>
              <a:spcAft>
                <a:spcPts val="0"/>
              </a:spcAft>
              <a:buClr>
                <a:schemeClr val="dk1"/>
              </a:buClr>
              <a:buSzPts val="2380"/>
              <a:buChar char="•"/>
              <a:defRPr sz="1839"/>
            </a:lvl2pPr>
            <a:lvl3pPr indent="-358139" lvl="2" marL="1371600" algn="l">
              <a:lnSpc>
                <a:spcPct val="90000"/>
              </a:lnSpc>
              <a:spcBef>
                <a:spcPts val="328"/>
              </a:spcBef>
              <a:spcAft>
                <a:spcPts val="0"/>
              </a:spcAft>
              <a:buClr>
                <a:schemeClr val="dk1"/>
              </a:buClr>
              <a:buSzPts val="2040"/>
              <a:buChar char="•"/>
              <a:defRPr sz="1576"/>
            </a:lvl3pPr>
            <a:lvl4pPr indent="-336550" lvl="3" marL="1828800" algn="l">
              <a:lnSpc>
                <a:spcPct val="90000"/>
              </a:lnSpc>
              <a:spcBef>
                <a:spcPts val="328"/>
              </a:spcBef>
              <a:spcAft>
                <a:spcPts val="0"/>
              </a:spcAft>
              <a:buClr>
                <a:schemeClr val="dk1"/>
              </a:buClr>
              <a:buSzPts val="1700"/>
              <a:buChar char="•"/>
              <a:defRPr sz="1314"/>
            </a:lvl4pPr>
            <a:lvl5pPr indent="-336550" lvl="4" marL="2286000" algn="l">
              <a:lnSpc>
                <a:spcPct val="90000"/>
              </a:lnSpc>
              <a:spcBef>
                <a:spcPts val="328"/>
              </a:spcBef>
              <a:spcAft>
                <a:spcPts val="0"/>
              </a:spcAft>
              <a:buClr>
                <a:schemeClr val="dk1"/>
              </a:buClr>
              <a:buSzPts val="1700"/>
              <a:buChar char="•"/>
              <a:defRPr sz="1314"/>
            </a:lvl5pPr>
            <a:lvl6pPr indent="-336550" lvl="5" marL="2743200" algn="l">
              <a:lnSpc>
                <a:spcPct val="90000"/>
              </a:lnSpc>
              <a:spcBef>
                <a:spcPts val="328"/>
              </a:spcBef>
              <a:spcAft>
                <a:spcPts val="0"/>
              </a:spcAft>
              <a:buClr>
                <a:schemeClr val="dk1"/>
              </a:buClr>
              <a:buSzPts val="1700"/>
              <a:buChar char="•"/>
              <a:defRPr sz="1314"/>
            </a:lvl6pPr>
            <a:lvl7pPr indent="-336550" lvl="6" marL="3200400" algn="l">
              <a:lnSpc>
                <a:spcPct val="90000"/>
              </a:lnSpc>
              <a:spcBef>
                <a:spcPts val="328"/>
              </a:spcBef>
              <a:spcAft>
                <a:spcPts val="0"/>
              </a:spcAft>
              <a:buClr>
                <a:schemeClr val="dk1"/>
              </a:buClr>
              <a:buSzPts val="1700"/>
              <a:buChar char="•"/>
              <a:defRPr sz="1314"/>
            </a:lvl7pPr>
            <a:lvl8pPr indent="-336550" lvl="7" marL="3657600" algn="l">
              <a:lnSpc>
                <a:spcPct val="90000"/>
              </a:lnSpc>
              <a:spcBef>
                <a:spcPts val="328"/>
              </a:spcBef>
              <a:spcAft>
                <a:spcPts val="0"/>
              </a:spcAft>
              <a:buClr>
                <a:schemeClr val="dk1"/>
              </a:buClr>
              <a:buSzPts val="1700"/>
              <a:buChar char="•"/>
              <a:defRPr sz="1314"/>
            </a:lvl8pPr>
            <a:lvl9pPr indent="-336550" lvl="8" marL="4114800" algn="l">
              <a:lnSpc>
                <a:spcPct val="90000"/>
              </a:lnSpc>
              <a:spcBef>
                <a:spcPts val="328"/>
              </a:spcBef>
              <a:spcAft>
                <a:spcPts val="0"/>
              </a:spcAft>
              <a:buClr>
                <a:schemeClr val="dk1"/>
              </a:buClr>
              <a:buSzPts val="1700"/>
              <a:buChar char="•"/>
              <a:defRPr sz="1314"/>
            </a:lvl9pPr>
          </a:lstStyle>
          <a:p/>
        </p:txBody>
      </p:sp>
      <p:sp>
        <p:nvSpPr>
          <p:cNvPr id="57" name="Google Shape;57;p33"/>
          <p:cNvSpPr txBox="1"/>
          <p:nvPr>
            <p:ph idx="2" type="body"/>
          </p:nvPr>
        </p:nvSpPr>
        <p:spPr>
          <a:xfrm>
            <a:off x="692827" y="2331720"/>
            <a:ext cx="3244095"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57"/>
              </a:spcBef>
              <a:spcAft>
                <a:spcPts val="0"/>
              </a:spcAft>
              <a:buClr>
                <a:schemeClr val="dk1"/>
              </a:buClr>
              <a:buSzPts val="1360"/>
              <a:buNone/>
              <a:defRPr sz="1051"/>
            </a:lvl1pPr>
            <a:lvl2pPr indent="-228600" lvl="1" marL="914400" algn="l">
              <a:lnSpc>
                <a:spcPct val="90000"/>
              </a:lnSpc>
              <a:spcBef>
                <a:spcPts val="328"/>
              </a:spcBef>
              <a:spcAft>
                <a:spcPts val="0"/>
              </a:spcAft>
              <a:buClr>
                <a:schemeClr val="dk1"/>
              </a:buClr>
              <a:buSzPts val="1190"/>
              <a:buNone/>
              <a:defRPr sz="920"/>
            </a:lvl2pPr>
            <a:lvl3pPr indent="-228600" lvl="2" marL="1371600" algn="l">
              <a:lnSpc>
                <a:spcPct val="90000"/>
              </a:lnSpc>
              <a:spcBef>
                <a:spcPts val="328"/>
              </a:spcBef>
              <a:spcAft>
                <a:spcPts val="0"/>
              </a:spcAft>
              <a:buClr>
                <a:schemeClr val="dk1"/>
              </a:buClr>
              <a:buSzPts val="1020"/>
              <a:buNone/>
              <a:defRPr sz="788"/>
            </a:lvl3pPr>
            <a:lvl4pPr indent="-228600" lvl="3" marL="1828800" algn="l">
              <a:lnSpc>
                <a:spcPct val="90000"/>
              </a:lnSpc>
              <a:spcBef>
                <a:spcPts val="328"/>
              </a:spcBef>
              <a:spcAft>
                <a:spcPts val="0"/>
              </a:spcAft>
              <a:buClr>
                <a:schemeClr val="dk1"/>
              </a:buClr>
              <a:buSzPts val="850"/>
              <a:buNone/>
              <a:defRPr sz="657"/>
            </a:lvl4pPr>
            <a:lvl5pPr indent="-228600" lvl="4" marL="2286000" algn="l">
              <a:lnSpc>
                <a:spcPct val="90000"/>
              </a:lnSpc>
              <a:spcBef>
                <a:spcPts val="328"/>
              </a:spcBef>
              <a:spcAft>
                <a:spcPts val="0"/>
              </a:spcAft>
              <a:buClr>
                <a:schemeClr val="dk1"/>
              </a:buClr>
              <a:buSzPts val="850"/>
              <a:buNone/>
              <a:defRPr sz="657"/>
            </a:lvl5pPr>
            <a:lvl6pPr indent="-228600" lvl="5" marL="2743200" algn="l">
              <a:lnSpc>
                <a:spcPct val="90000"/>
              </a:lnSpc>
              <a:spcBef>
                <a:spcPts val="328"/>
              </a:spcBef>
              <a:spcAft>
                <a:spcPts val="0"/>
              </a:spcAft>
              <a:buClr>
                <a:schemeClr val="dk1"/>
              </a:buClr>
              <a:buSzPts val="850"/>
              <a:buNone/>
              <a:defRPr sz="657"/>
            </a:lvl6pPr>
            <a:lvl7pPr indent="-228600" lvl="6" marL="3200400" algn="l">
              <a:lnSpc>
                <a:spcPct val="90000"/>
              </a:lnSpc>
              <a:spcBef>
                <a:spcPts val="328"/>
              </a:spcBef>
              <a:spcAft>
                <a:spcPts val="0"/>
              </a:spcAft>
              <a:buClr>
                <a:schemeClr val="dk1"/>
              </a:buClr>
              <a:buSzPts val="850"/>
              <a:buNone/>
              <a:defRPr sz="657"/>
            </a:lvl7pPr>
            <a:lvl8pPr indent="-228600" lvl="7" marL="3657600" algn="l">
              <a:lnSpc>
                <a:spcPct val="90000"/>
              </a:lnSpc>
              <a:spcBef>
                <a:spcPts val="328"/>
              </a:spcBef>
              <a:spcAft>
                <a:spcPts val="0"/>
              </a:spcAft>
              <a:buClr>
                <a:schemeClr val="dk1"/>
              </a:buClr>
              <a:buSzPts val="850"/>
              <a:buNone/>
              <a:defRPr sz="657"/>
            </a:lvl8pPr>
            <a:lvl9pPr indent="-228600" lvl="8" marL="4114800" algn="l">
              <a:lnSpc>
                <a:spcPct val="90000"/>
              </a:lnSpc>
              <a:spcBef>
                <a:spcPts val="328"/>
              </a:spcBef>
              <a:spcAft>
                <a:spcPts val="0"/>
              </a:spcAft>
              <a:buClr>
                <a:schemeClr val="dk1"/>
              </a:buClr>
              <a:buSzPts val="850"/>
              <a:buNone/>
              <a:defRPr sz="657"/>
            </a:lvl9pPr>
          </a:lstStyle>
          <a:p/>
        </p:txBody>
      </p:sp>
      <p:sp>
        <p:nvSpPr>
          <p:cNvPr id="58" name="Google Shape;58;p33"/>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692827" y="518160"/>
            <a:ext cx="3244095"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1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4276129" y="1119084"/>
            <a:ext cx="5092066" cy="5523441"/>
          </a:xfrm>
          <a:prstGeom prst="rect">
            <a:avLst/>
          </a:prstGeom>
          <a:noFill/>
          <a:ln>
            <a:noFill/>
          </a:ln>
        </p:spPr>
      </p:sp>
      <p:sp>
        <p:nvSpPr>
          <p:cNvPr id="64" name="Google Shape;64;p34"/>
          <p:cNvSpPr txBox="1"/>
          <p:nvPr>
            <p:ph idx="1" type="body"/>
          </p:nvPr>
        </p:nvSpPr>
        <p:spPr>
          <a:xfrm>
            <a:off x="692827" y="2331720"/>
            <a:ext cx="3244095"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657"/>
              </a:spcBef>
              <a:spcAft>
                <a:spcPts val="0"/>
              </a:spcAft>
              <a:buClr>
                <a:schemeClr val="dk1"/>
              </a:buClr>
              <a:buSzPts val="1360"/>
              <a:buNone/>
              <a:defRPr sz="1051"/>
            </a:lvl1pPr>
            <a:lvl2pPr indent="-228600" lvl="1" marL="914400" algn="l">
              <a:lnSpc>
                <a:spcPct val="90000"/>
              </a:lnSpc>
              <a:spcBef>
                <a:spcPts val="328"/>
              </a:spcBef>
              <a:spcAft>
                <a:spcPts val="0"/>
              </a:spcAft>
              <a:buClr>
                <a:schemeClr val="dk1"/>
              </a:buClr>
              <a:buSzPts val="1190"/>
              <a:buNone/>
              <a:defRPr sz="920"/>
            </a:lvl2pPr>
            <a:lvl3pPr indent="-228600" lvl="2" marL="1371600" algn="l">
              <a:lnSpc>
                <a:spcPct val="90000"/>
              </a:lnSpc>
              <a:spcBef>
                <a:spcPts val="328"/>
              </a:spcBef>
              <a:spcAft>
                <a:spcPts val="0"/>
              </a:spcAft>
              <a:buClr>
                <a:schemeClr val="dk1"/>
              </a:buClr>
              <a:buSzPts val="1020"/>
              <a:buNone/>
              <a:defRPr sz="788"/>
            </a:lvl3pPr>
            <a:lvl4pPr indent="-228600" lvl="3" marL="1828800" algn="l">
              <a:lnSpc>
                <a:spcPct val="90000"/>
              </a:lnSpc>
              <a:spcBef>
                <a:spcPts val="328"/>
              </a:spcBef>
              <a:spcAft>
                <a:spcPts val="0"/>
              </a:spcAft>
              <a:buClr>
                <a:schemeClr val="dk1"/>
              </a:buClr>
              <a:buSzPts val="850"/>
              <a:buNone/>
              <a:defRPr sz="657"/>
            </a:lvl4pPr>
            <a:lvl5pPr indent="-228600" lvl="4" marL="2286000" algn="l">
              <a:lnSpc>
                <a:spcPct val="90000"/>
              </a:lnSpc>
              <a:spcBef>
                <a:spcPts val="328"/>
              </a:spcBef>
              <a:spcAft>
                <a:spcPts val="0"/>
              </a:spcAft>
              <a:buClr>
                <a:schemeClr val="dk1"/>
              </a:buClr>
              <a:buSzPts val="850"/>
              <a:buNone/>
              <a:defRPr sz="657"/>
            </a:lvl5pPr>
            <a:lvl6pPr indent="-228600" lvl="5" marL="2743200" algn="l">
              <a:lnSpc>
                <a:spcPct val="90000"/>
              </a:lnSpc>
              <a:spcBef>
                <a:spcPts val="328"/>
              </a:spcBef>
              <a:spcAft>
                <a:spcPts val="0"/>
              </a:spcAft>
              <a:buClr>
                <a:schemeClr val="dk1"/>
              </a:buClr>
              <a:buSzPts val="850"/>
              <a:buNone/>
              <a:defRPr sz="657"/>
            </a:lvl6pPr>
            <a:lvl7pPr indent="-228600" lvl="6" marL="3200400" algn="l">
              <a:lnSpc>
                <a:spcPct val="90000"/>
              </a:lnSpc>
              <a:spcBef>
                <a:spcPts val="328"/>
              </a:spcBef>
              <a:spcAft>
                <a:spcPts val="0"/>
              </a:spcAft>
              <a:buClr>
                <a:schemeClr val="dk1"/>
              </a:buClr>
              <a:buSzPts val="850"/>
              <a:buNone/>
              <a:defRPr sz="657"/>
            </a:lvl7pPr>
            <a:lvl8pPr indent="-228600" lvl="7" marL="3657600" algn="l">
              <a:lnSpc>
                <a:spcPct val="90000"/>
              </a:lnSpc>
              <a:spcBef>
                <a:spcPts val="328"/>
              </a:spcBef>
              <a:spcAft>
                <a:spcPts val="0"/>
              </a:spcAft>
              <a:buClr>
                <a:schemeClr val="dk1"/>
              </a:buClr>
              <a:buSzPts val="850"/>
              <a:buNone/>
              <a:defRPr sz="657"/>
            </a:lvl8pPr>
            <a:lvl9pPr indent="-228600" lvl="8" marL="4114800" algn="l">
              <a:lnSpc>
                <a:spcPct val="90000"/>
              </a:lnSpc>
              <a:spcBef>
                <a:spcPts val="328"/>
              </a:spcBef>
              <a:spcAft>
                <a:spcPts val="0"/>
              </a:spcAft>
              <a:buClr>
                <a:schemeClr val="dk1"/>
              </a:buClr>
              <a:buSzPts val="850"/>
              <a:buNone/>
              <a:defRPr sz="657"/>
            </a:lvl9pPr>
          </a:lstStyle>
          <a:p/>
        </p:txBody>
      </p:sp>
      <p:sp>
        <p:nvSpPr>
          <p:cNvPr id="65" name="Google Shape;65;p34"/>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 type="body"/>
          </p:nvPr>
        </p:nvSpPr>
        <p:spPr>
          <a:xfrm rot="5400000">
            <a:off x="2563442" y="197116"/>
            <a:ext cx="4931516" cy="86753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657"/>
              </a:spcBef>
              <a:spcAft>
                <a:spcPts val="0"/>
              </a:spcAft>
              <a:buClr>
                <a:schemeClr val="dk1"/>
              </a:buClr>
              <a:buSzPts val="1800"/>
              <a:buChar char="•"/>
              <a:defRPr/>
            </a:lvl1pPr>
            <a:lvl2pPr indent="-342900" lvl="1" marL="914400" algn="l">
              <a:lnSpc>
                <a:spcPct val="90000"/>
              </a:lnSpc>
              <a:spcBef>
                <a:spcPts val="328"/>
              </a:spcBef>
              <a:spcAft>
                <a:spcPts val="0"/>
              </a:spcAft>
              <a:buClr>
                <a:schemeClr val="dk1"/>
              </a:buClr>
              <a:buSzPts val="1800"/>
              <a:buChar char="•"/>
              <a:defRPr/>
            </a:lvl2pPr>
            <a:lvl3pPr indent="-342900" lvl="2" marL="1371600" algn="l">
              <a:lnSpc>
                <a:spcPct val="90000"/>
              </a:lnSpc>
              <a:spcBef>
                <a:spcPts val="328"/>
              </a:spcBef>
              <a:spcAft>
                <a:spcPts val="0"/>
              </a:spcAft>
              <a:buClr>
                <a:schemeClr val="dk1"/>
              </a:buClr>
              <a:buSzPts val="1800"/>
              <a:buChar char="•"/>
              <a:defRPr/>
            </a:lvl3pPr>
            <a:lvl4pPr indent="-342900" lvl="3" marL="1828800" algn="l">
              <a:lnSpc>
                <a:spcPct val="90000"/>
              </a:lnSpc>
              <a:spcBef>
                <a:spcPts val="328"/>
              </a:spcBef>
              <a:spcAft>
                <a:spcPts val="0"/>
              </a:spcAft>
              <a:buClr>
                <a:schemeClr val="dk1"/>
              </a:buClr>
              <a:buSzPts val="1800"/>
              <a:buChar char="•"/>
              <a:defRPr/>
            </a:lvl4pPr>
            <a:lvl5pPr indent="-342900" lvl="4" marL="2286000" algn="l">
              <a:lnSpc>
                <a:spcPct val="90000"/>
              </a:lnSpc>
              <a:spcBef>
                <a:spcPts val="328"/>
              </a:spcBef>
              <a:spcAft>
                <a:spcPts val="0"/>
              </a:spcAft>
              <a:buClr>
                <a:schemeClr val="dk1"/>
              </a:buClr>
              <a:buSzPts val="1800"/>
              <a:buChar char="•"/>
              <a:defRPr/>
            </a:lvl5pPr>
            <a:lvl6pPr indent="-342900" lvl="5" marL="2743200" algn="l">
              <a:lnSpc>
                <a:spcPct val="90000"/>
              </a:lnSpc>
              <a:spcBef>
                <a:spcPts val="328"/>
              </a:spcBef>
              <a:spcAft>
                <a:spcPts val="0"/>
              </a:spcAft>
              <a:buClr>
                <a:schemeClr val="dk1"/>
              </a:buClr>
              <a:buSzPts val="1800"/>
              <a:buChar char="•"/>
              <a:defRPr/>
            </a:lvl6pPr>
            <a:lvl7pPr indent="-342900" lvl="6" marL="3200400" algn="l">
              <a:lnSpc>
                <a:spcPct val="90000"/>
              </a:lnSpc>
              <a:spcBef>
                <a:spcPts val="328"/>
              </a:spcBef>
              <a:spcAft>
                <a:spcPts val="0"/>
              </a:spcAft>
              <a:buClr>
                <a:schemeClr val="dk1"/>
              </a:buClr>
              <a:buSzPts val="1800"/>
              <a:buChar char="•"/>
              <a:defRPr/>
            </a:lvl7pPr>
            <a:lvl8pPr indent="-342900" lvl="7" marL="3657600" algn="l">
              <a:lnSpc>
                <a:spcPct val="90000"/>
              </a:lnSpc>
              <a:spcBef>
                <a:spcPts val="328"/>
              </a:spcBef>
              <a:spcAft>
                <a:spcPts val="0"/>
              </a:spcAft>
              <a:buClr>
                <a:schemeClr val="dk1"/>
              </a:buClr>
              <a:buSzPts val="1800"/>
              <a:buChar char="•"/>
              <a:defRPr/>
            </a:lvl8pPr>
            <a:lvl9pPr indent="-342900" lvl="8" marL="4114800" algn="l">
              <a:lnSpc>
                <a:spcPct val="90000"/>
              </a:lnSpc>
              <a:spcBef>
                <a:spcPts val="328"/>
              </a:spcBef>
              <a:spcAft>
                <a:spcPts val="0"/>
              </a:spcAft>
              <a:buClr>
                <a:schemeClr val="dk1"/>
              </a:buClr>
              <a:buSzPts val="1800"/>
              <a:buChar char="•"/>
              <a:defRPr/>
            </a:lvl9pPr>
          </a:lstStyle>
          <a:p/>
        </p:txBody>
      </p:sp>
      <p:sp>
        <p:nvSpPr>
          <p:cNvPr id="71" name="Google Shape;71;p35"/>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788"/>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691516" y="7203865"/>
            <a:ext cx="2263140" cy="41380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8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331846" y="7203865"/>
            <a:ext cx="3394710" cy="41380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78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91"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7103746" y="7203865"/>
            <a:ext cx="2263140" cy="41380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88"/>
              <a:buFont typeface="Arial"/>
              <a:buNone/>
              <a:defRPr b="0" i="0" sz="78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www.agintheclassroom.org/media/ok4fyigx/pumpkin-reader-pages-updated-202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agintheclassroom.org/media/ok4fyigx/pumpkin-reader-pages-updated-2022.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agintheclassroom.org/media/ok4fyigx/pumpkin-reader-pages-updated-2022.pdf" TargetMode="External"/><Relationship Id="rId4" Type="http://schemas.openxmlformats.org/officeDocument/2006/relationships/hyperlink" Target="https://youtu.be/yHaPDJCLCqM?si=yiWMKvePoUdgsqDU" TargetMode="External"/><Relationship Id="rId5" Type="http://schemas.openxmlformats.org/officeDocument/2006/relationships/hyperlink" Target="https://youtu.be/yHaPDJCLCqM?si=yiWMKvePoUdgsqDU" TargetMode="External"/><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hyperlink" Target="https://youtu.be/K58bCncnNMQ?si=z3eghnTjelu1Of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21.xml"/><Relationship Id="rId5" Type="http://schemas.openxmlformats.org/officeDocument/2006/relationships/slide" Target="/ppt/slides/slide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outu.be/8EwxlrJ_dZ4?si=GxfbQ4CN-j6hmNZ5" TargetMode="External"/><Relationship Id="rId4" Type="http://schemas.openxmlformats.org/officeDocument/2006/relationships/hyperlink" Target="https://www.crops.org/news/science-news/pumpkin-production-can-benefit-conservation-practices/" TargetMode="External"/><Relationship Id="rId5" Type="http://schemas.openxmlformats.org/officeDocument/2006/relationships/hyperlink" Target="https://www.crops.org/news/science-news/pumpkin-production-can-benefit-conservation-practices/" TargetMode="External"/><Relationship Id="rId6" Type="http://schemas.openxmlformats.org/officeDocument/2006/relationships/hyperlink" Target="https://youtu.be/yHaPDJCLCqM?si=yiWMKvePoUdgsqDU" TargetMode="External"/><Relationship Id="rId7" Type="http://schemas.openxmlformats.org/officeDocument/2006/relationships/hyperlink" Target="https://youtu.be/K58bCncnNMQ?si=z3eghnTjelu1Of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ffa.app.box.com/s/n6jfkamfof0spttqjvhddzolyevpo3q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www.youtube.com/watch?v=8EwxlrJ_dZ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www.crops.org/news/science-news/pumpkin-production-can-benefit-conservation-practi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crops.org/news/science-news/pumpkin-production-can-benefit-conservation-practi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b="0" l="0" r="0" t="0"/>
          <a:stretch/>
        </p:blipFill>
        <p:spPr>
          <a:xfrm>
            <a:off x="-659642" y="-760863"/>
            <a:ext cx="11377684" cy="8533263"/>
          </a:xfrm>
          <a:prstGeom prst="rect">
            <a:avLst/>
          </a:prstGeom>
          <a:noFill/>
          <a:ln>
            <a:noFill/>
          </a:ln>
        </p:spPr>
      </p:pic>
      <p:sp>
        <p:nvSpPr>
          <p:cNvPr id="86" name="Google Shape;86;p1"/>
          <p:cNvSpPr/>
          <p:nvPr/>
        </p:nvSpPr>
        <p:spPr>
          <a:xfrm>
            <a:off x="518615" y="1378424"/>
            <a:ext cx="9034818" cy="21154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 name="Google Shape;87;p1"/>
          <p:cNvSpPr txBox="1"/>
          <p:nvPr>
            <p:ph type="ctrTitle"/>
          </p:nvPr>
        </p:nvSpPr>
        <p:spPr>
          <a:xfrm>
            <a:off x="721796" y="1603615"/>
            <a:ext cx="8614807" cy="1688914"/>
          </a:xfrm>
          <a:prstGeom prst="rect">
            <a:avLst/>
          </a:prstGeom>
          <a:solidFill>
            <a:schemeClr val="lt1"/>
          </a:solidFill>
          <a:ln>
            <a:noFill/>
          </a:ln>
        </p:spPr>
        <p:txBody>
          <a:bodyPr anchorCtr="0" anchor="b" bIns="45700" lIns="91425" spcFirstLastPara="1" rIns="91425" wrap="square" tIns="45700">
            <a:noAutofit/>
          </a:bodyPr>
          <a:lstStyle/>
          <a:p>
            <a:pPr indent="0" lvl="0" marL="0" rtl="0" algn="ctr">
              <a:lnSpc>
                <a:spcPct val="100000"/>
              </a:lnSpc>
              <a:spcBef>
                <a:spcPts val="600"/>
              </a:spcBef>
              <a:spcAft>
                <a:spcPts val="0"/>
              </a:spcAft>
              <a:buSzPts val="5100"/>
              <a:buNone/>
            </a:pPr>
            <a:r>
              <a:rPr lang="en-US" sz="3600">
                <a:latin typeface="Century Gothic"/>
                <a:ea typeface="Century Gothic"/>
                <a:cs typeface="Century Gothic"/>
                <a:sym typeface="Century Gothic"/>
              </a:rPr>
              <a:t>Conservation and Pumpkins Stations</a:t>
            </a:r>
            <a:br>
              <a:rPr lang="en-US" sz="3600">
                <a:latin typeface="Century Gothic"/>
                <a:ea typeface="Century Gothic"/>
                <a:cs typeface="Century Gothic"/>
                <a:sym typeface="Century Gothic"/>
              </a:rPr>
            </a:br>
            <a:endParaRPr sz="3600">
              <a:latin typeface="Century Gothic"/>
              <a:ea typeface="Century Gothic"/>
              <a:cs typeface="Century Gothic"/>
              <a:sym typeface="Century Gothic"/>
            </a:endParaRPr>
          </a:p>
        </p:txBody>
      </p:sp>
      <p:sp>
        <p:nvSpPr>
          <p:cNvPr id="88" name="Google Shape;88;p1"/>
          <p:cNvSpPr txBox="1"/>
          <p:nvPr>
            <p:ph idx="1" type="subTitle"/>
          </p:nvPr>
        </p:nvSpPr>
        <p:spPr>
          <a:xfrm>
            <a:off x="2160185" y="2983753"/>
            <a:ext cx="5738031" cy="1096933"/>
          </a:xfrm>
          <a:prstGeom prst="rect">
            <a:avLst/>
          </a:prstGeom>
          <a:solidFill>
            <a:schemeClr val="accent2"/>
          </a:solidFill>
          <a:ln>
            <a:noFill/>
          </a:ln>
        </p:spPr>
        <p:txBody>
          <a:bodyPr anchorCtr="0" anchor="t" bIns="45700" lIns="91425" spcFirstLastPara="1" rIns="91425" wrap="square" tIns="45700">
            <a:normAutofit/>
          </a:bodyPr>
          <a:lstStyle/>
          <a:p>
            <a:pPr indent="-379730" lvl="0" marL="457200" rtl="0" algn="ctr">
              <a:lnSpc>
                <a:spcPct val="90000"/>
              </a:lnSpc>
              <a:spcBef>
                <a:spcPts val="600"/>
              </a:spcBef>
              <a:spcAft>
                <a:spcPts val="0"/>
              </a:spcAft>
              <a:buSzPts val="2040"/>
              <a:buNone/>
            </a:pPr>
            <a:r>
              <a:rPr lang="en-US" sz="2000">
                <a:latin typeface="Century Gothic"/>
                <a:ea typeface="Century Gothic"/>
                <a:cs typeface="Century Gothic"/>
                <a:sym typeface="Century Gothic"/>
              </a:rPr>
              <a:t>Packet includes teacher instructions,</a:t>
            </a:r>
            <a:endParaRPr/>
          </a:p>
          <a:p>
            <a:pPr indent="-379730" lvl="0" marL="457200" rtl="0" algn="ctr">
              <a:lnSpc>
                <a:spcPct val="90000"/>
              </a:lnSpc>
              <a:spcBef>
                <a:spcPts val="0"/>
              </a:spcBef>
              <a:spcAft>
                <a:spcPts val="0"/>
              </a:spcAft>
              <a:buSzPts val="2040"/>
              <a:buNone/>
            </a:pPr>
            <a:r>
              <a:rPr lang="en-US" sz="2000">
                <a:latin typeface="Century Gothic"/>
                <a:ea typeface="Century Gothic"/>
                <a:cs typeface="Century Gothic"/>
                <a:sym typeface="Century Gothic"/>
              </a:rPr>
              <a:t>station materials, student answer sheet,</a:t>
            </a:r>
            <a:endParaRPr/>
          </a:p>
          <a:p>
            <a:pPr indent="-379730" lvl="0" marL="457200" rtl="0" algn="ctr">
              <a:lnSpc>
                <a:spcPct val="90000"/>
              </a:lnSpc>
              <a:spcBef>
                <a:spcPts val="0"/>
              </a:spcBef>
              <a:spcAft>
                <a:spcPts val="0"/>
              </a:spcAft>
              <a:buSzPts val="2040"/>
              <a:buNone/>
            </a:pPr>
            <a:r>
              <a:rPr lang="en-US" sz="2000">
                <a:latin typeface="Century Gothic"/>
                <a:ea typeface="Century Gothic"/>
                <a:cs typeface="Century Gothic"/>
                <a:sym typeface="Century Gothic"/>
              </a:rPr>
              <a:t>and teacher answer sheet key.</a:t>
            </a:r>
            <a:endParaRPr/>
          </a:p>
        </p:txBody>
      </p:sp>
      <p:sp>
        <p:nvSpPr>
          <p:cNvPr id="89" name="Google Shape;89;p1"/>
          <p:cNvSpPr txBox="1"/>
          <p:nvPr/>
        </p:nvSpPr>
        <p:spPr>
          <a:xfrm>
            <a:off x="7731455" y="7322024"/>
            <a:ext cx="213552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Photo credit: Canva Pro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0"/>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
        <p:nvSpPr>
          <p:cNvPr id="203" name="Google Shape;203;p10"/>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Vocabulary Station - Instructions</a:t>
            </a:r>
            <a:endParaRPr/>
          </a:p>
        </p:txBody>
      </p:sp>
      <p:sp>
        <p:nvSpPr>
          <p:cNvPr id="204" name="Google Shape;204;p10"/>
          <p:cNvSpPr txBox="1"/>
          <p:nvPr>
            <p:ph idx="1" type="body"/>
          </p:nvPr>
        </p:nvSpPr>
        <p:spPr>
          <a:xfrm>
            <a:off x="691516" y="2069042"/>
            <a:ext cx="8675370" cy="2648001"/>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Students in the group will work together to match the word cards with corresponding graphic or definition cards. (See </a:t>
            </a:r>
            <a:r>
              <a:rPr lang="en-US" sz="2400" u="sng">
                <a:solidFill>
                  <a:schemeClr val="hlink"/>
                </a:solidFill>
                <a:latin typeface="Century Gothic"/>
                <a:ea typeface="Century Gothic"/>
                <a:cs typeface="Century Gothic"/>
                <a:sym typeface="Century Gothic"/>
                <a:hlinkClick r:id="rId4"/>
              </a:rPr>
              <a:t>Illinois Ag in the Classroom’s Pumpkin Ag Reader</a:t>
            </a:r>
            <a:r>
              <a:rPr lang="en-US" sz="2400">
                <a:latin typeface="Century Gothic"/>
                <a:ea typeface="Century Gothic"/>
                <a:cs typeface="Century Gothic"/>
                <a:sym typeface="Century Gothic"/>
              </a:rPr>
              <a:t> page 1.) Once the cards are paired, signal for the teacher to come and check the answers. Fill in definitions to vocabulary words on the answer sheet in the “Vocabulary” section.</a:t>
            </a:r>
            <a:endParaRPr/>
          </a:p>
        </p:txBody>
      </p:sp>
      <p:sp>
        <p:nvSpPr>
          <p:cNvPr id="205" name="Google Shape;205;p10"/>
          <p:cNvSpPr txBox="1"/>
          <p:nvPr/>
        </p:nvSpPr>
        <p:spPr>
          <a:xfrm>
            <a:off x="7764561" y="6002047"/>
            <a:ext cx="160232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Vocab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1 -</a:t>
            </a:r>
            <a:endParaRPr/>
          </a:p>
        </p:txBody>
      </p:sp>
      <p:sp>
        <p:nvSpPr>
          <p:cNvPr id="206" name="Google Shape;206;p10"/>
          <p:cNvSpPr txBox="1"/>
          <p:nvPr/>
        </p:nvSpPr>
        <p:spPr>
          <a:xfrm>
            <a:off x="691516" y="4869969"/>
            <a:ext cx="6314681" cy="2113957"/>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2400" u="none" cap="none" strike="noStrike">
                <a:solidFill>
                  <a:schemeClr val="dk1"/>
                </a:solidFill>
                <a:latin typeface="Century Gothic"/>
                <a:ea typeface="Century Gothic"/>
                <a:cs typeface="Century Gothic"/>
                <a:sym typeface="Century Gothic"/>
              </a:rPr>
              <a:t>Please shuffle cards before moving to the next station to reset the Vocabulary Station.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Vocab Station – Pumpkin Ag reader</a:t>
            </a:r>
            <a:endParaRPr/>
          </a:p>
        </p:txBody>
      </p:sp>
      <p:sp>
        <p:nvSpPr>
          <p:cNvPr id="212" name="Google Shape;212;p11"/>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a:latin typeface="Century Gothic"/>
                <a:ea typeface="Century Gothic"/>
                <a:cs typeface="Century Gothic"/>
                <a:sym typeface="Century Gothic"/>
              </a:rPr>
              <a:t>Print several copies of </a:t>
            </a:r>
            <a:r>
              <a:rPr i="1" lang="en-US" u="sng">
                <a:solidFill>
                  <a:schemeClr val="hlink"/>
                </a:solidFill>
                <a:latin typeface="Century Gothic"/>
                <a:ea typeface="Century Gothic"/>
                <a:cs typeface="Century Gothic"/>
                <a:sym typeface="Century Gothic"/>
                <a:hlinkClick r:id="rId3"/>
              </a:rPr>
              <a:t>Pumpkin Ag Reader </a:t>
            </a:r>
            <a:r>
              <a:rPr lang="en-US">
                <a:latin typeface="Century Gothic"/>
                <a:ea typeface="Century Gothic"/>
                <a:cs typeface="Century Gothic"/>
                <a:sym typeface="Century Gothic"/>
              </a:rPr>
              <a:t>by</a:t>
            </a:r>
            <a:r>
              <a:rPr lang="en-US" sz="2400">
                <a:latin typeface="Century Gothic"/>
                <a:ea typeface="Century Gothic"/>
                <a:cs typeface="Century Gothic"/>
                <a:sym typeface="Century Gothic"/>
              </a:rPr>
              <a:t> National Agriculture in the Classroom, Illinois Agriculture in the Classroom, and The University of Arizona Cooperative Extension.</a:t>
            </a:r>
            <a:endParaRPr>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cxnSp>
        <p:nvCxnSpPr>
          <p:cNvPr id="217" name="Google Shape;217;p12"/>
          <p:cNvCxnSpPr/>
          <p:nvPr/>
        </p:nvCxnSpPr>
        <p:spPr>
          <a:xfrm rot="10800000">
            <a:off x="3355848" y="0"/>
            <a:ext cx="0" cy="7695689"/>
          </a:xfrm>
          <a:prstGeom prst="straightConnector1">
            <a:avLst/>
          </a:prstGeom>
          <a:noFill/>
          <a:ln cap="flat" cmpd="sng" w="9525">
            <a:solidFill>
              <a:schemeClr val="dk1"/>
            </a:solidFill>
            <a:prstDash val="lgDash"/>
            <a:round/>
            <a:headEnd len="sm" w="sm" type="none"/>
            <a:tailEnd len="sm" w="sm" type="none"/>
          </a:ln>
        </p:spPr>
      </p:cxnSp>
      <p:cxnSp>
        <p:nvCxnSpPr>
          <p:cNvPr id="218" name="Google Shape;218;p12"/>
          <p:cNvCxnSpPr/>
          <p:nvPr/>
        </p:nvCxnSpPr>
        <p:spPr>
          <a:xfrm rot="10800000">
            <a:off x="-85918" y="3886200"/>
            <a:ext cx="10230237" cy="0"/>
          </a:xfrm>
          <a:prstGeom prst="straightConnector1">
            <a:avLst/>
          </a:prstGeom>
          <a:noFill/>
          <a:ln cap="flat" cmpd="sng" w="9525">
            <a:solidFill>
              <a:schemeClr val="dk1"/>
            </a:solidFill>
            <a:prstDash val="lgDash"/>
            <a:round/>
            <a:headEnd len="sm" w="sm" type="none"/>
            <a:tailEnd len="sm" w="sm" type="none"/>
          </a:ln>
        </p:spPr>
      </p:cxnSp>
      <p:sp>
        <p:nvSpPr>
          <p:cNvPr id="219" name="Google Shape;219;p12"/>
          <p:cNvSpPr txBox="1"/>
          <p:nvPr>
            <p:ph idx="1" type="body"/>
          </p:nvPr>
        </p:nvSpPr>
        <p:spPr>
          <a:xfrm>
            <a:off x="-2374" y="1713087"/>
            <a:ext cx="3346704" cy="678689"/>
          </a:xfrm>
          <a:prstGeom prst="rect">
            <a:avLst/>
          </a:prstGeom>
          <a:noFill/>
          <a:ln>
            <a:noFill/>
          </a:ln>
        </p:spPr>
        <p:txBody>
          <a:bodyPr anchorCtr="0" anchor="t" bIns="45700" lIns="91425" spcFirstLastPara="1" rIns="91425" wrap="square" tIns="45700">
            <a:normAutofit/>
          </a:bodyPr>
          <a:lstStyle/>
          <a:p>
            <a:pPr indent="0" lvl="0" marL="88315" rtl="0" algn="ctr">
              <a:lnSpc>
                <a:spcPct val="90000"/>
              </a:lnSpc>
              <a:spcBef>
                <a:spcPts val="657"/>
              </a:spcBef>
              <a:spcAft>
                <a:spcPts val="0"/>
              </a:spcAft>
              <a:buSzPts val="1800"/>
              <a:buNone/>
            </a:pPr>
            <a:r>
              <a:rPr b="1" lang="en-US" sz="2000">
                <a:latin typeface="Century Gothic"/>
                <a:ea typeface="Century Gothic"/>
                <a:cs typeface="Century Gothic"/>
                <a:sym typeface="Century Gothic"/>
              </a:rPr>
              <a:t>Pistil</a:t>
            </a:r>
            <a:endParaRPr/>
          </a:p>
        </p:txBody>
      </p:sp>
      <p:cxnSp>
        <p:nvCxnSpPr>
          <p:cNvPr id="220" name="Google Shape;220;p12"/>
          <p:cNvCxnSpPr/>
          <p:nvPr/>
        </p:nvCxnSpPr>
        <p:spPr>
          <a:xfrm rot="10800000">
            <a:off x="6629509" y="0"/>
            <a:ext cx="0" cy="7695689"/>
          </a:xfrm>
          <a:prstGeom prst="straightConnector1">
            <a:avLst/>
          </a:prstGeom>
          <a:noFill/>
          <a:ln cap="flat" cmpd="sng" w="9525">
            <a:solidFill>
              <a:schemeClr val="dk1"/>
            </a:solidFill>
            <a:prstDash val="lgDash"/>
            <a:round/>
            <a:headEnd len="sm" w="sm" type="none"/>
            <a:tailEnd len="sm" w="sm" type="none"/>
          </a:ln>
        </p:spPr>
      </p:cxnSp>
      <p:sp>
        <p:nvSpPr>
          <p:cNvPr id="221" name="Google Shape;221;p12"/>
          <p:cNvSpPr txBox="1"/>
          <p:nvPr/>
        </p:nvSpPr>
        <p:spPr>
          <a:xfrm>
            <a:off x="3355848" y="1713087"/>
            <a:ext cx="3346704" cy="6786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1" i="0" lang="en-US" sz="2000" u="none" cap="none" strike="noStrike">
                <a:solidFill>
                  <a:schemeClr val="dk1"/>
                </a:solidFill>
                <a:latin typeface="Century Gothic"/>
                <a:ea typeface="Century Gothic"/>
                <a:cs typeface="Century Gothic"/>
                <a:sym typeface="Century Gothic"/>
              </a:rPr>
              <a:t>Stamens</a:t>
            </a:r>
            <a:endParaRPr/>
          </a:p>
        </p:txBody>
      </p:sp>
      <p:sp>
        <p:nvSpPr>
          <p:cNvPr id="222" name="Google Shape;222;p12"/>
          <p:cNvSpPr txBox="1"/>
          <p:nvPr/>
        </p:nvSpPr>
        <p:spPr>
          <a:xfrm>
            <a:off x="6620649" y="1713087"/>
            <a:ext cx="3346704" cy="6786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1" i="0" lang="en-US" sz="2000" u="none" cap="none" strike="noStrike">
                <a:solidFill>
                  <a:schemeClr val="dk1"/>
                </a:solidFill>
                <a:latin typeface="Century Gothic"/>
                <a:ea typeface="Century Gothic"/>
                <a:cs typeface="Century Gothic"/>
                <a:sym typeface="Century Gothic"/>
              </a:rPr>
              <a:t>Stigma</a:t>
            </a:r>
            <a:endParaRPr/>
          </a:p>
        </p:txBody>
      </p:sp>
      <p:pic>
        <p:nvPicPr>
          <p:cNvPr descr="Diagram&#10;&#10;Description automatically generated" id="223" name="Google Shape;223;p12"/>
          <p:cNvPicPr preferRelativeResize="0"/>
          <p:nvPr/>
        </p:nvPicPr>
        <p:blipFill rotWithShape="1">
          <a:blip r:embed="rId3">
            <a:alphaModFix/>
          </a:blip>
          <a:srcRect b="0" l="0" r="0" t="0"/>
          <a:stretch/>
        </p:blipFill>
        <p:spPr>
          <a:xfrm>
            <a:off x="91048" y="4380037"/>
            <a:ext cx="3172268" cy="2791215"/>
          </a:xfrm>
          <a:prstGeom prst="rect">
            <a:avLst/>
          </a:prstGeom>
          <a:noFill/>
          <a:ln>
            <a:noFill/>
          </a:ln>
        </p:spPr>
      </p:pic>
      <p:pic>
        <p:nvPicPr>
          <p:cNvPr descr="Diagram&#10;&#10;Description automatically generated" id="224" name="Google Shape;224;p12"/>
          <p:cNvPicPr preferRelativeResize="0"/>
          <p:nvPr/>
        </p:nvPicPr>
        <p:blipFill rotWithShape="1">
          <a:blip r:embed="rId4">
            <a:alphaModFix/>
          </a:blip>
          <a:srcRect b="0" l="0" r="0" t="0"/>
          <a:stretch/>
        </p:blipFill>
        <p:spPr>
          <a:xfrm>
            <a:off x="3402115" y="4380036"/>
            <a:ext cx="3172268" cy="2791215"/>
          </a:xfrm>
          <a:prstGeom prst="rect">
            <a:avLst/>
          </a:prstGeom>
          <a:noFill/>
          <a:ln>
            <a:noFill/>
          </a:ln>
        </p:spPr>
      </p:pic>
      <p:pic>
        <p:nvPicPr>
          <p:cNvPr descr="Diagram&#10;&#10;Description automatically generated" id="225" name="Google Shape;225;p12"/>
          <p:cNvPicPr preferRelativeResize="0"/>
          <p:nvPr/>
        </p:nvPicPr>
        <p:blipFill rotWithShape="1">
          <a:blip r:embed="rId5">
            <a:alphaModFix/>
          </a:blip>
          <a:srcRect b="0" l="0" r="0" t="0"/>
          <a:stretch/>
        </p:blipFill>
        <p:spPr>
          <a:xfrm>
            <a:off x="6730902" y="4403220"/>
            <a:ext cx="3172268" cy="2791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cxnSp>
        <p:nvCxnSpPr>
          <p:cNvPr id="230" name="Google Shape;230;p13"/>
          <p:cNvCxnSpPr/>
          <p:nvPr/>
        </p:nvCxnSpPr>
        <p:spPr>
          <a:xfrm rot="10800000">
            <a:off x="3355848" y="0"/>
            <a:ext cx="0" cy="7695689"/>
          </a:xfrm>
          <a:prstGeom prst="straightConnector1">
            <a:avLst/>
          </a:prstGeom>
          <a:noFill/>
          <a:ln cap="flat" cmpd="sng" w="9525">
            <a:solidFill>
              <a:schemeClr val="dk1"/>
            </a:solidFill>
            <a:prstDash val="lgDash"/>
            <a:round/>
            <a:headEnd len="sm" w="sm" type="none"/>
            <a:tailEnd len="sm" w="sm" type="none"/>
          </a:ln>
        </p:spPr>
      </p:cxnSp>
      <p:cxnSp>
        <p:nvCxnSpPr>
          <p:cNvPr id="231" name="Google Shape;231;p13"/>
          <p:cNvCxnSpPr/>
          <p:nvPr/>
        </p:nvCxnSpPr>
        <p:spPr>
          <a:xfrm rot="10800000">
            <a:off x="-85918" y="3886200"/>
            <a:ext cx="10230237" cy="0"/>
          </a:xfrm>
          <a:prstGeom prst="straightConnector1">
            <a:avLst/>
          </a:prstGeom>
          <a:noFill/>
          <a:ln cap="flat" cmpd="sng" w="9525">
            <a:solidFill>
              <a:schemeClr val="dk1"/>
            </a:solidFill>
            <a:prstDash val="lgDash"/>
            <a:round/>
            <a:headEnd len="sm" w="sm" type="none"/>
            <a:tailEnd len="sm" w="sm" type="none"/>
          </a:ln>
        </p:spPr>
      </p:cxnSp>
      <p:sp>
        <p:nvSpPr>
          <p:cNvPr id="232" name="Google Shape;232;p13"/>
          <p:cNvSpPr txBox="1"/>
          <p:nvPr>
            <p:ph idx="1" type="body"/>
          </p:nvPr>
        </p:nvSpPr>
        <p:spPr>
          <a:xfrm>
            <a:off x="-2374" y="1713087"/>
            <a:ext cx="3346704" cy="678689"/>
          </a:xfrm>
          <a:prstGeom prst="rect">
            <a:avLst/>
          </a:prstGeom>
          <a:noFill/>
          <a:ln>
            <a:noFill/>
          </a:ln>
        </p:spPr>
        <p:txBody>
          <a:bodyPr anchorCtr="0" anchor="t" bIns="45700" lIns="91425" spcFirstLastPara="1" rIns="91425" wrap="square" tIns="45700">
            <a:normAutofit/>
          </a:bodyPr>
          <a:lstStyle/>
          <a:p>
            <a:pPr indent="0" lvl="0" marL="88315" rtl="0" algn="ctr">
              <a:lnSpc>
                <a:spcPct val="90000"/>
              </a:lnSpc>
              <a:spcBef>
                <a:spcPts val="657"/>
              </a:spcBef>
              <a:spcAft>
                <a:spcPts val="0"/>
              </a:spcAft>
              <a:buSzPts val="1800"/>
              <a:buNone/>
            </a:pPr>
            <a:r>
              <a:rPr b="1" lang="en-US" sz="2000">
                <a:latin typeface="Century Gothic"/>
                <a:ea typeface="Century Gothic"/>
                <a:cs typeface="Century Gothic"/>
                <a:sym typeface="Century Gothic"/>
              </a:rPr>
              <a:t>Pollen</a:t>
            </a:r>
            <a:endParaRPr/>
          </a:p>
        </p:txBody>
      </p:sp>
      <p:cxnSp>
        <p:nvCxnSpPr>
          <p:cNvPr id="233" name="Google Shape;233;p13"/>
          <p:cNvCxnSpPr/>
          <p:nvPr/>
        </p:nvCxnSpPr>
        <p:spPr>
          <a:xfrm rot="10800000">
            <a:off x="6629509" y="0"/>
            <a:ext cx="0" cy="7695689"/>
          </a:xfrm>
          <a:prstGeom prst="straightConnector1">
            <a:avLst/>
          </a:prstGeom>
          <a:noFill/>
          <a:ln cap="flat" cmpd="sng" w="9525">
            <a:solidFill>
              <a:schemeClr val="dk1"/>
            </a:solidFill>
            <a:prstDash val="lgDash"/>
            <a:round/>
            <a:headEnd len="sm" w="sm" type="none"/>
            <a:tailEnd len="sm" w="sm" type="none"/>
          </a:ln>
        </p:spPr>
      </p:cxnSp>
      <p:sp>
        <p:nvSpPr>
          <p:cNvPr id="234" name="Google Shape;234;p13"/>
          <p:cNvSpPr txBox="1"/>
          <p:nvPr/>
        </p:nvSpPr>
        <p:spPr>
          <a:xfrm>
            <a:off x="3355848" y="1713087"/>
            <a:ext cx="3346704" cy="6786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1" i="0" lang="en-US" sz="2000" u="none" cap="none" strike="noStrike">
                <a:solidFill>
                  <a:schemeClr val="dk1"/>
                </a:solidFill>
                <a:latin typeface="Century Gothic"/>
                <a:ea typeface="Century Gothic"/>
                <a:cs typeface="Century Gothic"/>
                <a:sym typeface="Century Gothic"/>
              </a:rPr>
              <a:t>Pumpkin</a:t>
            </a:r>
            <a:endParaRPr/>
          </a:p>
        </p:txBody>
      </p:sp>
      <p:sp>
        <p:nvSpPr>
          <p:cNvPr id="235" name="Google Shape;235;p13"/>
          <p:cNvSpPr txBox="1"/>
          <p:nvPr/>
        </p:nvSpPr>
        <p:spPr>
          <a:xfrm>
            <a:off x="6620649" y="1713087"/>
            <a:ext cx="3346704" cy="6786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1" i="0" lang="en-US" sz="2000" u="none" cap="none" strike="noStrike">
                <a:solidFill>
                  <a:schemeClr val="dk1"/>
                </a:solidFill>
                <a:latin typeface="Century Gothic"/>
                <a:ea typeface="Century Gothic"/>
                <a:cs typeface="Century Gothic"/>
                <a:sym typeface="Century Gothic"/>
              </a:rPr>
              <a:t>Ovules</a:t>
            </a:r>
            <a:endParaRPr/>
          </a:p>
        </p:txBody>
      </p:sp>
      <p:sp>
        <p:nvSpPr>
          <p:cNvPr id="236" name="Google Shape;236;p13"/>
          <p:cNvSpPr txBox="1"/>
          <p:nvPr/>
        </p:nvSpPr>
        <p:spPr>
          <a:xfrm>
            <a:off x="-85918" y="5451600"/>
            <a:ext cx="3346704" cy="678689"/>
          </a:xfrm>
          <a:prstGeom prst="rect">
            <a:avLst/>
          </a:prstGeom>
          <a:noFill/>
          <a:ln>
            <a:noFill/>
          </a:ln>
        </p:spPr>
        <p:txBody>
          <a:bodyPr anchorCtr="0" anchor="t" bIns="45700" lIns="91425" spcFirstLastPara="1" rIns="91425" wrap="square" tIns="45700">
            <a:normAutofit fontScale="92500" lnSpcReduction="20000"/>
          </a:bodyPr>
          <a:lstStyle/>
          <a:p>
            <a:pPr indent="0" lvl="0" marL="88315" marR="0" rtl="0" algn="ctr">
              <a:lnSpc>
                <a:spcPct val="90000"/>
              </a:lnSpc>
              <a:spcBef>
                <a:spcPts val="657"/>
              </a:spcBef>
              <a:spcAft>
                <a:spcPts val="0"/>
              </a:spcAft>
              <a:buClr>
                <a:schemeClr val="dk1"/>
              </a:buClr>
              <a:buSzPct val="97297"/>
              <a:buFont typeface="Arial"/>
              <a:buNone/>
            </a:pPr>
            <a:r>
              <a:rPr b="0" i="0" lang="en-US" sz="2000" u="none" cap="none" strike="noStrike">
                <a:solidFill>
                  <a:schemeClr val="dk1"/>
                </a:solidFill>
                <a:latin typeface="Century Gothic"/>
                <a:ea typeface="Century Gothic"/>
                <a:cs typeface="Century Gothic"/>
                <a:sym typeface="Century Gothic"/>
              </a:rPr>
              <a:t>Yellow powder</a:t>
            </a:r>
            <a:endParaRPr/>
          </a:p>
          <a:p>
            <a:pPr indent="0" lvl="0" marL="88315" marR="0" rtl="0" algn="ctr">
              <a:lnSpc>
                <a:spcPct val="90000"/>
              </a:lnSpc>
              <a:spcBef>
                <a:spcPts val="657"/>
              </a:spcBef>
              <a:spcAft>
                <a:spcPts val="0"/>
              </a:spcAft>
              <a:buClr>
                <a:schemeClr val="dk1"/>
              </a:buClr>
              <a:buSzPct val="97297"/>
              <a:buFont typeface="Arial"/>
              <a:buNone/>
            </a:pPr>
            <a:r>
              <a:rPr b="0" i="0" lang="en-US" sz="2000" u="none" cap="none" strike="noStrike">
                <a:solidFill>
                  <a:schemeClr val="dk1"/>
                </a:solidFill>
                <a:latin typeface="Century Gothic"/>
                <a:ea typeface="Century Gothic"/>
                <a:cs typeface="Century Gothic"/>
                <a:sym typeface="Century Gothic"/>
              </a:rPr>
              <a:t>made by </a:t>
            </a:r>
            <a:r>
              <a:rPr b="1" i="0" lang="en-US" sz="2000" u="none" cap="none" strike="noStrike">
                <a:solidFill>
                  <a:schemeClr val="dk1"/>
                </a:solidFill>
                <a:latin typeface="Century Gothic"/>
                <a:ea typeface="Century Gothic"/>
                <a:cs typeface="Century Gothic"/>
                <a:sym typeface="Century Gothic"/>
              </a:rPr>
              <a:t>stamens</a:t>
            </a:r>
            <a:endParaRPr/>
          </a:p>
        </p:txBody>
      </p:sp>
      <p:sp>
        <p:nvSpPr>
          <p:cNvPr id="237" name="Google Shape;237;p13"/>
          <p:cNvSpPr txBox="1"/>
          <p:nvPr/>
        </p:nvSpPr>
        <p:spPr>
          <a:xfrm>
            <a:off x="6698122" y="5436301"/>
            <a:ext cx="3346704" cy="678689"/>
          </a:xfrm>
          <a:prstGeom prst="rect">
            <a:avLst/>
          </a:prstGeom>
          <a:noFill/>
          <a:ln>
            <a:noFill/>
          </a:ln>
        </p:spPr>
        <p:txBody>
          <a:bodyPr anchorCtr="0" anchor="t" bIns="45700" lIns="91425" spcFirstLastPara="1" rIns="91425" wrap="square" tIns="45700">
            <a:normAutofit lnSpcReduction="10000"/>
          </a:bodyPr>
          <a:lstStyle/>
          <a:p>
            <a:pPr indent="0" lvl="0" marL="88315" marR="0" rtl="0" algn="ctr">
              <a:lnSpc>
                <a:spcPct val="90000"/>
              </a:lnSpc>
              <a:spcBef>
                <a:spcPts val="657"/>
              </a:spcBef>
              <a:spcAft>
                <a:spcPts val="0"/>
              </a:spcAft>
              <a:buClr>
                <a:schemeClr val="dk1"/>
              </a:buClr>
              <a:buSzPts val="1800"/>
              <a:buFont typeface="Arial"/>
              <a:buNone/>
            </a:pPr>
            <a:r>
              <a:rPr b="0" i="0" lang="en-US" sz="2000" u="none" cap="none" strike="noStrike">
                <a:solidFill>
                  <a:schemeClr val="dk1"/>
                </a:solidFill>
                <a:latin typeface="Century Gothic"/>
                <a:ea typeface="Century Gothic"/>
                <a:cs typeface="Century Gothic"/>
                <a:sym typeface="Century Gothic"/>
              </a:rPr>
              <a:t>Tiny egg cells at the bottom of the </a:t>
            </a:r>
            <a:r>
              <a:rPr b="1" i="0" lang="en-US" sz="2000" u="none" cap="none" strike="noStrike">
                <a:solidFill>
                  <a:schemeClr val="dk1"/>
                </a:solidFill>
                <a:latin typeface="Century Gothic"/>
                <a:ea typeface="Century Gothic"/>
                <a:cs typeface="Century Gothic"/>
                <a:sym typeface="Century Gothic"/>
              </a:rPr>
              <a:t>pistil</a:t>
            </a:r>
            <a:endParaRPr/>
          </a:p>
        </p:txBody>
      </p:sp>
      <p:pic>
        <p:nvPicPr>
          <p:cNvPr descr="Diagram&#10;&#10;Description automatically generated" id="238" name="Google Shape;238;p13"/>
          <p:cNvPicPr preferRelativeResize="0"/>
          <p:nvPr/>
        </p:nvPicPr>
        <p:blipFill rotWithShape="1">
          <a:blip r:embed="rId3">
            <a:alphaModFix/>
          </a:blip>
          <a:srcRect b="0" l="0" r="0" t="0"/>
          <a:stretch/>
        </p:blipFill>
        <p:spPr>
          <a:xfrm>
            <a:off x="3402115" y="4395337"/>
            <a:ext cx="3172268" cy="27912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cxnSp>
        <p:nvCxnSpPr>
          <p:cNvPr id="243" name="Google Shape;243;p14"/>
          <p:cNvCxnSpPr/>
          <p:nvPr/>
        </p:nvCxnSpPr>
        <p:spPr>
          <a:xfrm rot="10800000">
            <a:off x="3355848" y="0"/>
            <a:ext cx="0" cy="7695689"/>
          </a:xfrm>
          <a:prstGeom prst="straightConnector1">
            <a:avLst/>
          </a:prstGeom>
          <a:noFill/>
          <a:ln cap="flat" cmpd="sng" w="9525">
            <a:solidFill>
              <a:schemeClr val="dk1"/>
            </a:solidFill>
            <a:prstDash val="lgDash"/>
            <a:round/>
            <a:headEnd len="sm" w="sm" type="none"/>
            <a:tailEnd len="sm" w="sm" type="none"/>
          </a:ln>
        </p:spPr>
      </p:cxnSp>
      <p:cxnSp>
        <p:nvCxnSpPr>
          <p:cNvPr id="244" name="Google Shape;244;p14"/>
          <p:cNvCxnSpPr/>
          <p:nvPr/>
        </p:nvCxnSpPr>
        <p:spPr>
          <a:xfrm rot="10800000">
            <a:off x="-85918" y="3886200"/>
            <a:ext cx="10230237" cy="0"/>
          </a:xfrm>
          <a:prstGeom prst="straightConnector1">
            <a:avLst/>
          </a:prstGeom>
          <a:noFill/>
          <a:ln cap="flat" cmpd="sng" w="9525">
            <a:solidFill>
              <a:schemeClr val="dk1"/>
            </a:solidFill>
            <a:prstDash val="lgDash"/>
            <a:round/>
            <a:headEnd len="sm" w="sm" type="none"/>
            <a:tailEnd len="sm" w="sm" type="none"/>
          </a:ln>
        </p:spPr>
      </p:cxnSp>
      <p:sp>
        <p:nvSpPr>
          <p:cNvPr id="245" name="Google Shape;245;p14"/>
          <p:cNvSpPr txBox="1"/>
          <p:nvPr>
            <p:ph idx="1" type="body"/>
          </p:nvPr>
        </p:nvSpPr>
        <p:spPr>
          <a:xfrm>
            <a:off x="-2374" y="1713087"/>
            <a:ext cx="3346704" cy="678689"/>
          </a:xfrm>
          <a:prstGeom prst="rect">
            <a:avLst/>
          </a:prstGeom>
          <a:noFill/>
          <a:ln>
            <a:noFill/>
          </a:ln>
        </p:spPr>
        <p:txBody>
          <a:bodyPr anchorCtr="0" anchor="t" bIns="45700" lIns="91425" spcFirstLastPara="1" rIns="91425" wrap="square" tIns="45700">
            <a:normAutofit/>
          </a:bodyPr>
          <a:lstStyle/>
          <a:p>
            <a:pPr indent="0" lvl="0" marL="88315" rtl="0" algn="ctr">
              <a:lnSpc>
                <a:spcPct val="90000"/>
              </a:lnSpc>
              <a:spcBef>
                <a:spcPts val="657"/>
              </a:spcBef>
              <a:spcAft>
                <a:spcPts val="0"/>
              </a:spcAft>
              <a:buSzPts val="1800"/>
              <a:buNone/>
            </a:pPr>
            <a:r>
              <a:rPr b="1" lang="en-US" sz="2000">
                <a:latin typeface="Century Gothic"/>
                <a:ea typeface="Century Gothic"/>
                <a:cs typeface="Century Gothic"/>
                <a:sym typeface="Century Gothic"/>
              </a:rPr>
              <a:t>Vine</a:t>
            </a:r>
            <a:endParaRPr/>
          </a:p>
        </p:txBody>
      </p:sp>
      <p:cxnSp>
        <p:nvCxnSpPr>
          <p:cNvPr id="246" name="Google Shape;246;p14"/>
          <p:cNvCxnSpPr/>
          <p:nvPr/>
        </p:nvCxnSpPr>
        <p:spPr>
          <a:xfrm rot="10800000">
            <a:off x="6629509" y="0"/>
            <a:ext cx="0" cy="7695689"/>
          </a:xfrm>
          <a:prstGeom prst="straightConnector1">
            <a:avLst/>
          </a:prstGeom>
          <a:noFill/>
          <a:ln cap="flat" cmpd="sng" w="9525">
            <a:solidFill>
              <a:schemeClr val="dk1"/>
            </a:solidFill>
            <a:prstDash val="lgDash"/>
            <a:round/>
            <a:headEnd len="sm" w="sm" type="none"/>
            <a:tailEnd len="sm" w="sm" type="none"/>
          </a:ln>
        </p:spPr>
      </p:cxnSp>
      <p:sp>
        <p:nvSpPr>
          <p:cNvPr id="247" name="Google Shape;247;p14"/>
          <p:cNvSpPr txBox="1"/>
          <p:nvPr/>
        </p:nvSpPr>
        <p:spPr>
          <a:xfrm>
            <a:off x="3355848" y="1713087"/>
            <a:ext cx="3346704" cy="6786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1" i="0" lang="en-US" sz="2000" u="none" cap="none" strike="noStrike">
                <a:solidFill>
                  <a:schemeClr val="dk1"/>
                </a:solidFill>
                <a:latin typeface="Century Gothic"/>
                <a:ea typeface="Century Gothic"/>
                <a:cs typeface="Century Gothic"/>
                <a:sym typeface="Century Gothic"/>
              </a:rPr>
              <a:t>Blossom</a:t>
            </a:r>
            <a:endParaRPr/>
          </a:p>
        </p:txBody>
      </p:sp>
      <p:sp>
        <p:nvSpPr>
          <p:cNvPr id="248" name="Google Shape;248;p14"/>
          <p:cNvSpPr txBox="1"/>
          <p:nvPr/>
        </p:nvSpPr>
        <p:spPr>
          <a:xfrm>
            <a:off x="6620649" y="1713087"/>
            <a:ext cx="3346704" cy="6786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1" i="0" lang="en-US" sz="2000" u="none" cap="none" strike="noStrike">
                <a:solidFill>
                  <a:schemeClr val="dk1"/>
                </a:solidFill>
                <a:latin typeface="Century Gothic"/>
                <a:ea typeface="Century Gothic"/>
                <a:cs typeface="Century Gothic"/>
                <a:sym typeface="Century Gothic"/>
              </a:rPr>
              <a:t>Pollination</a:t>
            </a:r>
            <a:endParaRPr/>
          </a:p>
        </p:txBody>
      </p:sp>
      <p:sp>
        <p:nvSpPr>
          <p:cNvPr id="249" name="Google Shape;249;p14"/>
          <p:cNvSpPr txBox="1"/>
          <p:nvPr/>
        </p:nvSpPr>
        <p:spPr>
          <a:xfrm>
            <a:off x="-38387" y="5063883"/>
            <a:ext cx="3346704" cy="171528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0" i="0" lang="en-US" sz="2000" u="none" cap="none" strike="noStrike">
                <a:solidFill>
                  <a:schemeClr val="dk1"/>
                </a:solidFill>
                <a:latin typeface="Century Gothic"/>
                <a:ea typeface="Century Gothic"/>
                <a:cs typeface="Century Gothic"/>
                <a:sym typeface="Century Gothic"/>
              </a:rPr>
              <a:t>Long flexible stems that trail or creep along the ground or climb by clinging to a support with tendrils or claspers</a:t>
            </a:r>
            <a:endParaRPr/>
          </a:p>
        </p:txBody>
      </p:sp>
      <p:sp>
        <p:nvSpPr>
          <p:cNvPr id="250" name="Google Shape;250;p14"/>
          <p:cNvSpPr txBox="1"/>
          <p:nvPr/>
        </p:nvSpPr>
        <p:spPr>
          <a:xfrm>
            <a:off x="3424461" y="5296433"/>
            <a:ext cx="3098033" cy="1014949"/>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0" i="0" lang="en-US" sz="2000" u="none" cap="none" strike="noStrike">
                <a:solidFill>
                  <a:schemeClr val="dk1"/>
                </a:solidFill>
                <a:latin typeface="Century Gothic"/>
                <a:ea typeface="Century Gothic"/>
                <a:cs typeface="Century Gothic"/>
                <a:sym typeface="Century Gothic"/>
              </a:rPr>
              <a:t>Flower of the plant that will turn into the pumpkin</a:t>
            </a:r>
            <a:endParaRPr/>
          </a:p>
        </p:txBody>
      </p:sp>
      <p:sp>
        <p:nvSpPr>
          <p:cNvPr id="251" name="Google Shape;251;p14"/>
          <p:cNvSpPr txBox="1"/>
          <p:nvPr/>
        </p:nvSpPr>
        <p:spPr>
          <a:xfrm>
            <a:off x="6638370" y="5063882"/>
            <a:ext cx="3346704" cy="2241681"/>
          </a:xfrm>
          <a:prstGeom prst="rect">
            <a:avLst/>
          </a:prstGeom>
          <a:noFill/>
          <a:ln>
            <a:noFill/>
          </a:ln>
        </p:spPr>
        <p:txBody>
          <a:bodyPr anchorCtr="0" anchor="t" bIns="45700" lIns="91425" spcFirstLastPara="1" rIns="91425" wrap="square" tIns="45700">
            <a:normAutofit/>
          </a:bodyPr>
          <a:lstStyle/>
          <a:p>
            <a:pPr indent="0" lvl="0" marL="88315" marR="0" rtl="0" algn="ctr">
              <a:lnSpc>
                <a:spcPct val="90000"/>
              </a:lnSpc>
              <a:spcBef>
                <a:spcPts val="657"/>
              </a:spcBef>
              <a:spcAft>
                <a:spcPts val="0"/>
              </a:spcAft>
              <a:buClr>
                <a:schemeClr val="dk1"/>
              </a:buClr>
              <a:buSzPts val="1800"/>
              <a:buFont typeface="Arial"/>
              <a:buNone/>
            </a:pPr>
            <a:r>
              <a:rPr b="0" i="0" lang="en-US" sz="2000" u="none" cap="none" strike="noStrike">
                <a:solidFill>
                  <a:schemeClr val="dk1"/>
                </a:solidFill>
                <a:latin typeface="Century Gothic"/>
                <a:ea typeface="Century Gothic"/>
                <a:cs typeface="Century Gothic"/>
                <a:sym typeface="Century Gothic"/>
              </a:rPr>
              <a:t>Transfer of pollen from the </a:t>
            </a:r>
            <a:r>
              <a:rPr b="1" i="0" lang="en-US" sz="2000" u="none" cap="none" strike="noStrike">
                <a:solidFill>
                  <a:schemeClr val="dk1"/>
                </a:solidFill>
                <a:latin typeface="Century Gothic"/>
                <a:ea typeface="Century Gothic"/>
                <a:cs typeface="Century Gothic"/>
                <a:sym typeface="Century Gothic"/>
              </a:rPr>
              <a:t>anther</a:t>
            </a:r>
            <a:r>
              <a:rPr b="0" i="0" lang="en-US" sz="2000" u="none" cap="none" strike="noStrike">
                <a:solidFill>
                  <a:schemeClr val="dk1"/>
                </a:solidFill>
                <a:latin typeface="Century Gothic"/>
                <a:ea typeface="Century Gothic"/>
                <a:cs typeface="Century Gothic"/>
                <a:sym typeface="Century Gothic"/>
              </a:rPr>
              <a:t> (from </a:t>
            </a:r>
            <a:r>
              <a:rPr b="1" i="0" lang="en-US" sz="2000" u="none" cap="none" strike="noStrike">
                <a:solidFill>
                  <a:schemeClr val="dk1"/>
                </a:solidFill>
                <a:latin typeface="Century Gothic"/>
                <a:ea typeface="Century Gothic"/>
                <a:cs typeface="Century Gothic"/>
                <a:sym typeface="Century Gothic"/>
              </a:rPr>
              <a:t>stamen</a:t>
            </a:r>
            <a:r>
              <a:rPr b="0" i="0" lang="en-US" sz="2000" u="none" cap="none" strike="noStrike">
                <a:solidFill>
                  <a:schemeClr val="dk1"/>
                </a:solidFill>
                <a:latin typeface="Century Gothic"/>
                <a:ea typeface="Century Gothic"/>
                <a:cs typeface="Century Gothic"/>
                <a:sym typeface="Century Gothic"/>
              </a:rPr>
              <a:t> of a male flower) to the </a:t>
            </a:r>
            <a:r>
              <a:rPr b="1" i="0" lang="en-US" sz="2000" u="none" cap="none" strike="noStrike">
                <a:solidFill>
                  <a:schemeClr val="dk1"/>
                </a:solidFill>
                <a:latin typeface="Century Gothic"/>
                <a:ea typeface="Century Gothic"/>
                <a:cs typeface="Century Gothic"/>
                <a:sym typeface="Century Gothic"/>
              </a:rPr>
              <a:t>stigma</a:t>
            </a:r>
            <a:r>
              <a:rPr b="0" i="0" lang="en-US" sz="2000" u="none" cap="none" strike="noStrike">
                <a:solidFill>
                  <a:schemeClr val="dk1"/>
                </a:solidFill>
                <a:latin typeface="Century Gothic"/>
                <a:ea typeface="Century Gothic"/>
                <a:cs typeface="Century Gothic"/>
                <a:sym typeface="Century Gothic"/>
              </a:rPr>
              <a:t> (from </a:t>
            </a:r>
            <a:r>
              <a:rPr b="1" i="0" lang="en-US" sz="2000" u="none" cap="none" strike="noStrike">
                <a:solidFill>
                  <a:schemeClr val="dk1"/>
                </a:solidFill>
                <a:latin typeface="Century Gothic"/>
                <a:ea typeface="Century Gothic"/>
                <a:cs typeface="Century Gothic"/>
                <a:sym typeface="Century Gothic"/>
              </a:rPr>
              <a:t>pistil</a:t>
            </a:r>
            <a:r>
              <a:rPr b="0" i="0" lang="en-US" sz="2000" u="none" cap="none" strike="noStrike">
                <a:solidFill>
                  <a:schemeClr val="dk1"/>
                </a:solidFill>
                <a:latin typeface="Century Gothic"/>
                <a:ea typeface="Century Gothic"/>
                <a:cs typeface="Century Gothic"/>
                <a:sym typeface="Century Gothic"/>
              </a:rPr>
              <a:t> of a female flower)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5"/>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
        <p:nvSpPr>
          <p:cNvPr id="257" name="Google Shape;257;p15"/>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Model Station - Instructions</a:t>
            </a:r>
            <a:endParaRPr/>
          </a:p>
        </p:txBody>
      </p:sp>
      <p:sp>
        <p:nvSpPr>
          <p:cNvPr id="258" name="Google Shape;258;p15"/>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Each student in the group will review the supporting materials and draw a  simple sketch that illustrates an accurate model of a pumpkin plant </a:t>
            </a:r>
            <a:r>
              <a:rPr lang="en-US" sz="2400" u="sng">
                <a:latin typeface="Century Gothic"/>
                <a:ea typeface="Century Gothic"/>
                <a:cs typeface="Century Gothic"/>
                <a:sym typeface="Century Gothic"/>
              </a:rPr>
              <a:t>and</a:t>
            </a:r>
            <a:r>
              <a:rPr lang="en-US" sz="2400">
                <a:latin typeface="Century Gothic"/>
                <a:ea typeface="Century Gothic"/>
                <a:cs typeface="Century Gothic"/>
                <a:sym typeface="Century Gothic"/>
              </a:rPr>
              <a:t> include labels for key structures in the “Model” section.</a:t>
            </a:r>
            <a:endParaRPr/>
          </a:p>
        </p:txBody>
      </p:sp>
      <p:sp>
        <p:nvSpPr>
          <p:cNvPr id="259" name="Google Shape;259;p15"/>
          <p:cNvSpPr txBox="1"/>
          <p:nvPr/>
        </p:nvSpPr>
        <p:spPr>
          <a:xfrm>
            <a:off x="7764561" y="6002048"/>
            <a:ext cx="160232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Model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2 -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6"/>
          <p:cNvSpPr txBox="1"/>
          <p:nvPr>
            <p:ph type="title"/>
          </p:nvPr>
        </p:nvSpPr>
        <p:spPr>
          <a:xfrm>
            <a:off x="691516" y="199126"/>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3500">
                <a:latin typeface="Century Gothic"/>
                <a:ea typeface="Century Gothic"/>
                <a:cs typeface="Century Gothic"/>
                <a:sym typeface="Century Gothic"/>
              </a:rPr>
              <a:t>Model Station – Supporting Information</a:t>
            </a:r>
            <a:endParaRPr/>
          </a:p>
        </p:txBody>
      </p:sp>
      <p:sp>
        <p:nvSpPr>
          <p:cNvPr id="265" name="Google Shape;265;p16"/>
          <p:cNvSpPr txBox="1"/>
          <p:nvPr>
            <p:ph idx="1" type="body"/>
          </p:nvPr>
        </p:nvSpPr>
        <p:spPr>
          <a:xfrm>
            <a:off x="691514" y="1502797"/>
            <a:ext cx="4262147" cy="5801575"/>
          </a:xfrm>
          <a:prstGeom prst="rect">
            <a:avLst/>
          </a:prstGeom>
          <a:noFill/>
          <a:ln>
            <a:noFill/>
          </a:ln>
        </p:spPr>
        <p:txBody>
          <a:bodyPr anchorCtr="0" anchor="t" bIns="45700" lIns="91425" spcFirstLastPara="1" rIns="91425" wrap="square" tIns="45700">
            <a:normAutofit lnSpcReduction="10000"/>
          </a:bodyPr>
          <a:lstStyle/>
          <a:p>
            <a:pPr indent="0" lvl="0" marL="88315" rtl="0" algn="l">
              <a:lnSpc>
                <a:spcPct val="90000"/>
              </a:lnSpc>
              <a:spcBef>
                <a:spcPts val="657"/>
              </a:spcBef>
              <a:spcAft>
                <a:spcPts val="0"/>
              </a:spcAft>
              <a:buSzPts val="1800"/>
              <a:buNone/>
            </a:pPr>
            <a:r>
              <a:rPr lang="en-US" sz="2200">
                <a:latin typeface="Century Gothic"/>
                <a:ea typeface="Century Gothic"/>
                <a:cs typeface="Century Gothic"/>
                <a:sym typeface="Century Gothic"/>
              </a:rPr>
              <a:t>Refer to the </a:t>
            </a:r>
            <a:r>
              <a:rPr lang="en-US" sz="2200" u="sng">
                <a:solidFill>
                  <a:schemeClr val="hlink"/>
                </a:solidFill>
                <a:latin typeface="Century Gothic"/>
                <a:ea typeface="Century Gothic"/>
                <a:cs typeface="Century Gothic"/>
                <a:sym typeface="Century Gothic"/>
                <a:hlinkClick r:id="rId3"/>
              </a:rPr>
              <a:t>graphic</a:t>
            </a:r>
            <a:r>
              <a:rPr lang="en-US" sz="2200">
                <a:latin typeface="Century Gothic"/>
                <a:ea typeface="Century Gothic"/>
                <a:cs typeface="Century Gothic"/>
                <a:sym typeface="Century Gothic"/>
              </a:rPr>
              <a:t> by Illinois Ag in the Classroom (right) and a </a:t>
            </a:r>
            <a:r>
              <a:rPr lang="en-US" sz="2200" u="sng">
                <a:solidFill>
                  <a:schemeClr val="hlink"/>
                </a:solidFill>
                <a:latin typeface="Century Gothic"/>
                <a:ea typeface="Century Gothic"/>
                <a:cs typeface="Century Gothic"/>
                <a:sym typeface="Century Gothic"/>
                <a:hlinkClick r:id="rId4"/>
              </a:rPr>
              <a:t>time-lapse video </a:t>
            </a:r>
            <a:r>
              <a:rPr lang="en-US" sz="2200">
                <a:latin typeface="Century Gothic"/>
                <a:ea typeface="Century Gothic"/>
                <a:cs typeface="Century Gothic"/>
                <a:sym typeface="Century Gothic"/>
              </a:rPr>
              <a:t>by Seemingly Forever Timelapse(on YouTube) when drawing the model of a pumpkin plant.</a:t>
            </a:r>
            <a:endParaRPr/>
          </a:p>
          <a:p>
            <a:pPr indent="0" lvl="0" marL="88315" rtl="0" algn="l">
              <a:lnSpc>
                <a:spcPct val="90000"/>
              </a:lnSpc>
              <a:spcBef>
                <a:spcPts val="657"/>
              </a:spcBef>
              <a:spcAft>
                <a:spcPts val="0"/>
              </a:spcAft>
              <a:buSzPts val="1800"/>
              <a:buNone/>
            </a:pPr>
            <a:r>
              <a:rPr lang="en-US" sz="2200">
                <a:latin typeface="Century Gothic"/>
                <a:ea typeface="Century Gothic"/>
                <a:cs typeface="Century Gothic"/>
                <a:sym typeface="Century Gothic"/>
              </a:rPr>
              <a:t>Video full URL: </a:t>
            </a:r>
            <a:r>
              <a:rPr lang="en-US" sz="2200" u="sng">
                <a:solidFill>
                  <a:schemeClr val="hlink"/>
                </a:solidFill>
                <a:latin typeface="Century Gothic"/>
                <a:ea typeface="Century Gothic"/>
                <a:cs typeface="Century Gothic"/>
                <a:sym typeface="Century Gothic"/>
                <a:hlinkClick r:id="rId5"/>
              </a:rPr>
              <a:t>https://youtu.be/yHaPDJCLCqM?si=yiWMKvePoUdgsqDU</a:t>
            </a:r>
            <a:r>
              <a:rPr lang="en-US" sz="2200">
                <a:latin typeface="Century Gothic"/>
                <a:ea typeface="Century Gothic"/>
                <a:cs typeface="Century Gothic"/>
                <a:sym typeface="Century Gothic"/>
              </a:rPr>
              <a:t> </a:t>
            </a:r>
            <a:endParaRPr/>
          </a:p>
          <a:p>
            <a:pPr indent="0" lvl="0" marL="88315" rtl="0" algn="l">
              <a:lnSpc>
                <a:spcPct val="90000"/>
              </a:lnSpc>
              <a:spcBef>
                <a:spcPts val="657"/>
              </a:spcBef>
              <a:spcAft>
                <a:spcPts val="0"/>
              </a:spcAft>
              <a:buSzPts val="1800"/>
              <a:buNone/>
            </a:pPr>
            <a:r>
              <a:t/>
            </a:r>
            <a:endParaRPr sz="2200">
              <a:latin typeface="Century Gothic"/>
              <a:ea typeface="Century Gothic"/>
              <a:cs typeface="Century Gothic"/>
              <a:sym typeface="Century Gothic"/>
            </a:endParaRPr>
          </a:p>
          <a:p>
            <a:pPr indent="0" lvl="0" marL="88315" rtl="0" algn="l">
              <a:lnSpc>
                <a:spcPct val="90000"/>
              </a:lnSpc>
              <a:spcBef>
                <a:spcPts val="657"/>
              </a:spcBef>
              <a:spcAft>
                <a:spcPts val="0"/>
              </a:spcAft>
              <a:buSzPts val="1800"/>
              <a:buNone/>
            </a:pPr>
            <a:r>
              <a:rPr lang="en-US" sz="2200">
                <a:latin typeface="Century Gothic"/>
                <a:ea typeface="Century Gothic"/>
                <a:cs typeface="Century Gothic"/>
                <a:sym typeface="Century Gothic"/>
              </a:rPr>
              <a:t>After reviewing the materials, each student will draw an accurate model of a pumpkin plant. The drawing should include: vine, leaves, female flower, male flower, and pumpkin.</a:t>
            </a:r>
            <a:endParaRPr/>
          </a:p>
        </p:txBody>
      </p:sp>
      <p:pic>
        <p:nvPicPr>
          <p:cNvPr id="266" name="Google Shape;266;p16"/>
          <p:cNvPicPr preferRelativeResize="0"/>
          <p:nvPr/>
        </p:nvPicPr>
        <p:blipFill rotWithShape="1">
          <a:blip r:embed="rId6">
            <a:alphaModFix/>
          </a:blip>
          <a:srcRect b="0" l="0" r="0" t="0"/>
          <a:stretch/>
        </p:blipFill>
        <p:spPr>
          <a:xfrm>
            <a:off x="5682518" y="1335824"/>
            <a:ext cx="3684366" cy="5178529"/>
          </a:xfrm>
          <a:prstGeom prst="rect">
            <a:avLst/>
          </a:prstGeom>
          <a:noFill/>
          <a:ln>
            <a:noFill/>
          </a:ln>
        </p:spPr>
      </p:pic>
      <p:sp>
        <p:nvSpPr>
          <p:cNvPr id="267" name="Google Shape;267;p16"/>
          <p:cNvSpPr txBox="1"/>
          <p:nvPr/>
        </p:nvSpPr>
        <p:spPr>
          <a:xfrm>
            <a:off x="5682516" y="6514353"/>
            <a:ext cx="3684368" cy="790019"/>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100" u="none" cap="none" strike="noStrike">
                <a:solidFill>
                  <a:schemeClr val="dk1"/>
                </a:solidFill>
                <a:latin typeface="Century Gothic"/>
                <a:ea typeface="Century Gothic"/>
                <a:cs typeface="Century Gothic"/>
                <a:sym typeface="Century Gothic"/>
              </a:rPr>
              <a:t>Graphic credit: Pumpkin Ag Reader by National Agriculture in the Classroom, Illinois Agriculture in the Classroom, and The University of Arizona Cooperative Extension</a:t>
            </a:r>
            <a:endParaRPr/>
          </a:p>
          <a:p>
            <a:pPr indent="0" lvl="0" marL="88315" marR="0" rtl="0" algn="l">
              <a:lnSpc>
                <a:spcPct val="90000"/>
              </a:lnSpc>
              <a:spcBef>
                <a:spcPts val="657"/>
              </a:spcBef>
              <a:spcAft>
                <a:spcPts val="0"/>
              </a:spcAft>
              <a:buClr>
                <a:schemeClr val="dk1"/>
              </a:buClr>
              <a:buSzPts val="1800"/>
              <a:buFont typeface="Arial"/>
              <a:buNone/>
            </a:pPr>
            <a:r>
              <a:t/>
            </a:r>
            <a:endParaRPr b="0" i="0" sz="238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7"/>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
        <p:nvSpPr>
          <p:cNvPr id="273" name="Google Shape;273;p17"/>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Comparison Station - Instructions</a:t>
            </a:r>
            <a:endParaRPr/>
          </a:p>
        </p:txBody>
      </p:sp>
      <p:sp>
        <p:nvSpPr>
          <p:cNvPr id="274" name="Google Shape;274;p17"/>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Each student in the group will watch the video, </a:t>
            </a:r>
            <a:r>
              <a:rPr lang="en-US" sz="2400" u="sng">
                <a:solidFill>
                  <a:schemeClr val="hlink"/>
                </a:solidFill>
                <a:latin typeface="Century Gothic"/>
                <a:ea typeface="Century Gothic"/>
                <a:cs typeface="Century Gothic"/>
                <a:sym typeface="Century Gothic"/>
                <a:hlinkClick r:id="rId4"/>
              </a:rPr>
              <a:t>Male vs. Female Pumpkin Flower </a:t>
            </a:r>
            <a:r>
              <a:rPr lang="en-US" sz="2400">
                <a:latin typeface="Century Gothic"/>
                <a:ea typeface="Century Gothic"/>
                <a:cs typeface="Century Gothic"/>
                <a:sym typeface="Century Gothic"/>
              </a:rPr>
              <a:t>by Wild Floridian,</a:t>
            </a:r>
            <a:r>
              <a:rPr i="1" lang="en-US" sz="2400">
                <a:latin typeface="Century Gothic"/>
                <a:ea typeface="Century Gothic"/>
                <a:cs typeface="Century Gothic"/>
                <a:sym typeface="Century Gothic"/>
              </a:rPr>
              <a:t> </a:t>
            </a:r>
            <a:r>
              <a:rPr lang="en-US" sz="2400">
                <a:latin typeface="Century Gothic"/>
                <a:ea typeface="Century Gothic"/>
                <a:cs typeface="Century Gothic"/>
                <a:sym typeface="Century Gothic"/>
              </a:rPr>
              <a:t>and answer the questions from the cards on the answer sheet in the “Comparison” section.</a:t>
            </a:r>
            <a:endParaRPr/>
          </a:p>
        </p:txBody>
      </p:sp>
      <p:sp>
        <p:nvSpPr>
          <p:cNvPr id="275" name="Google Shape;275;p17"/>
          <p:cNvSpPr txBox="1"/>
          <p:nvPr/>
        </p:nvSpPr>
        <p:spPr>
          <a:xfrm>
            <a:off x="7685246" y="6000066"/>
            <a:ext cx="1801549"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Compare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2 -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cxnSp>
        <p:nvCxnSpPr>
          <p:cNvPr id="280" name="Google Shape;280;p18"/>
          <p:cNvCxnSpPr/>
          <p:nvPr/>
        </p:nvCxnSpPr>
        <p:spPr>
          <a:xfrm rot="10800000">
            <a:off x="5029200" y="38356"/>
            <a:ext cx="0" cy="7695689"/>
          </a:xfrm>
          <a:prstGeom prst="straightConnector1">
            <a:avLst/>
          </a:prstGeom>
          <a:noFill/>
          <a:ln cap="flat" cmpd="sng" w="9525">
            <a:solidFill>
              <a:schemeClr val="dk1"/>
            </a:solidFill>
            <a:prstDash val="lgDash"/>
            <a:round/>
            <a:headEnd len="sm" w="sm" type="none"/>
            <a:tailEnd len="sm" w="sm" type="none"/>
          </a:ln>
        </p:spPr>
      </p:cxnSp>
      <p:cxnSp>
        <p:nvCxnSpPr>
          <p:cNvPr id="281" name="Google Shape;281;p18"/>
          <p:cNvCxnSpPr/>
          <p:nvPr/>
        </p:nvCxnSpPr>
        <p:spPr>
          <a:xfrm rot="10800000">
            <a:off x="-85918" y="3886200"/>
            <a:ext cx="10230237" cy="0"/>
          </a:xfrm>
          <a:prstGeom prst="straightConnector1">
            <a:avLst/>
          </a:prstGeom>
          <a:noFill/>
          <a:ln cap="flat" cmpd="sng" w="9525">
            <a:solidFill>
              <a:schemeClr val="dk1"/>
            </a:solidFill>
            <a:prstDash val="lgDash"/>
            <a:round/>
            <a:headEnd len="sm" w="sm" type="none"/>
            <a:tailEnd len="sm" w="sm" type="none"/>
          </a:ln>
        </p:spPr>
      </p:cxnSp>
      <p:grpSp>
        <p:nvGrpSpPr>
          <p:cNvPr id="282" name="Google Shape;282;p18"/>
          <p:cNvGrpSpPr/>
          <p:nvPr/>
        </p:nvGrpSpPr>
        <p:grpSpPr>
          <a:xfrm>
            <a:off x="90051" y="100699"/>
            <a:ext cx="1154805" cy="997526"/>
            <a:chOff x="5111233" y="3985736"/>
            <a:chExt cx="1154805" cy="997526"/>
          </a:xfrm>
        </p:grpSpPr>
        <p:pic>
          <p:nvPicPr>
            <p:cNvPr descr="Shape&#10;&#10;Description automatically generated" id="283" name="Google Shape;283;p18"/>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284" name="Google Shape;284;p18"/>
            <p:cNvSpPr txBox="1"/>
            <p:nvPr/>
          </p:nvSpPr>
          <p:spPr>
            <a:xfrm>
              <a:off x="5207796" y="4330610"/>
              <a:ext cx="105824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Compare</a:t>
              </a:r>
              <a:endParaRPr/>
            </a:p>
          </p:txBody>
        </p:sp>
        <p:sp>
          <p:nvSpPr>
            <p:cNvPr id="285" name="Google Shape;285;p18"/>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1/3</a:t>
              </a:r>
              <a:endParaRPr/>
            </a:p>
          </p:txBody>
        </p:sp>
      </p:grpSp>
      <p:sp>
        <p:nvSpPr>
          <p:cNvPr id="286" name="Google Shape;286;p18"/>
          <p:cNvSpPr txBox="1"/>
          <p:nvPr>
            <p:ph idx="1" type="body"/>
          </p:nvPr>
        </p:nvSpPr>
        <p:spPr>
          <a:xfrm>
            <a:off x="715735" y="1200454"/>
            <a:ext cx="3647769" cy="1736605"/>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1800">
                <a:latin typeface="Century Gothic"/>
                <a:ea typeface="Century Gothic"/>
                <a:cs typeface="Century Gothic"/>
                <a:sym typeface="Century Gothic"/>
              </a:rPr>
              <a:t>1. How are the male and female flowers of pumpkins similar or different in terms of </a:t>
            </a:r>
            <a:r>
              <a:rPr b="1" lang="en-US" sz="1800">
                <a:latin typeface="Century Gothic"/>
                <a:ea typeface="Century Gothic"/>
                <a:cs typeface="Century Gothic"/>
                <a:sym typeface="Century Gothic"/>
              </a:rPr>
              <a:t>size</a:t>
            </a:r>
            <a:r>
              <a:rPr lang="en-US" sz="1800">
                <a:latin typeface="Century Gothic"/>
                <a:ea typeface="Century Gothic"/>
                <a:cs typeface="Century Gothic"/>
                <a:sym typeface="Century Gothic"/>
              </a:rPr>
              <a:t>?</a:t>
            </a:r>
            <a:endParaRPr/>
          </a:p>
        </p:txBody>
      </p:sp>
      <p:grpSp>
        <p:nvGrpSpPr>
          <p:cNvPr id="287" name="Google Shape;287;p18"/>
          <p:cNvGrpSpPr/>
          <p:nvPr/>
        </p:nvGrpSpPr>
        <p:grpSpPr>
          <a:xfrm>
            <a:off x="5129761" y="100699"/>
            <a:ext cx="1154805" cy="997526"/>
            <a:chOff x="5111233" y="3985736"/>
            <a:chExt cx="1154805" cy="997526"/>
          </a:xfrm>
        </p:grpSpPr>
        <p:pic>
          <p:nvPicPr>
            <p:cNvPr descr="Shape&#10;&#10;Description automatically generated" id="288" name="Google Shape;288;p18"/>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289" name="Google Shape;289;p18"/>
            <p:cNvSpPr txBox="1"/>
            <p:nvPr/>
          </p:nvSpPr>
          <p:spPr>
            <a:xfrm>
              <a:off x="5207796" y="4330610"/>
              <a:ext cx="105824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Compare</a:t>
              </a:r>
              <a:endParaRPr/>
            </a:p>
          </p:txBody>
        </p:sp>
        <p:sp>
          <p:nvSpPr>
            <p:cNvPr id="290" name="Google Shape;290;p18"/>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2/3</a:t>
              </a:r>
              <a:endParaRPr/>
            </a:p>
          </p:txBody>
        </p:sp>
      </p:grpSp>
      <p:sp>
        <p:nvSpPr>
          <p:cNvPr id="291" name="Google Shape;291;p18"/>
          <p:cNvSpPr txBox="1"/>
          <p:nvPr/>
        </p:nvSpPr>
        <p:spPr>
          <a:xfrm>
            <a:off x="5755445" y="1200454"/>
            <a:ext cx="3647769" cy="173660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2. How do the </a:t>
            </a:r>
            <a:r>
              <a:rPr b="1" i="0" lang="en-US" sz="1800" u="none" cap="none" strike="noStrike">
                <a:solidFill>
                  <a:schemeClr val="dk1"/>
                </a:solidFill>
                <a:latin typeface="Century Gothic"/>
                <a:ea typeface="Century Gothic"/>
                <a:cs typeface="Century Gothic"/>
                <a:sym typeface="Century Gothic"/>
              </a:rPr>
              <a:t>stems</a:t>
            </a:r>
            <a:r>
              <a:rPr b="0" i="0" lang="en-US" sz="1800" u="none" cap="none" strike="noStrike">
                <a:solidFill>
                  <a:schemeClr val="dk1"/>
                </a:solidFill>
                <a:latin typeface="Century Gothic"/>
                <a:ea typeface="Century Gothic"/>
                <a:cs typeface="Century Gothic"/>
                <a:sym typeface="Century Gothic"/>
              </a:rPr>
              <a:t> of male and female flowers of pumpkins compare?</a:t>
            </a:r>
            <a:endParaRPr/>
          </a:p>
        </p:txBody>
      </p:sp>
      <p:grpSp>
        <p:nvGrpSpPr>
          <p:cNvPr id="292" name="Google Shape;292;p18"/>
          <p:cNvGrpSpPr/>
          <p:nvPr/>
        </p:nvGrpSpPr>
        <p:grpSpPr>
          <a:xfrm>
            <a:off x="186614" y="3948543"/>
            <a:ext cx="1154805" cy="997526"/>
            <a:chOff x="5111233" y="3985736"/>
            <a:chExt cx="1154805" cy="997526"/>
          </a:xfrm>
        </p:grpSpPr>
        <p:pic>
          <p:nvPicPr>
            <p:cNvPr descr="Shape&#10;&#10;Description automatically generated" id="293" name="Google Shape;293;p18"/>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294" name="Google Shape;294;p18"/>
            <p:cNvSpPr txBox="1"/>
            <p:nvPr/>
          </p:nvSpPr>
          <p:spPr>
            <a:xfrm>
              <a:off x="5207796" y="4330610"/>
              <a:ext cx="105824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Compare</a:t>
              </a:r>
              <a:endParaRPr/>
            </a:p>
          </p:txBody>
        </p:sp>
        <p:sp>
          <p:nvSpPr>
            <p:cNvPr id="295" name="Google Shape;295;p18"/>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3/3</a:t>
              </a:r>
              <a:endParaRPr/>
            </a:p>
          </p:txBody>
        </p:sp>
      </p:grpSp>
      <p:sp>
        <p:nvSpPr>
          <p:cNvPr id="296" name="Google Shape;296;p18"/>
          <p:cNvSpPr txBox="1"/>
          <p:nvPr/>
        </p:nvSpPr>
        <p:spPr>
          <a:xfrm>
            <a:off x="812298" y="5048298"/>
            <a:ext cx="3647769" cy="173660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1. How is the timing of male and female flowers development and appearance similar or different?</a:t>
            </a:r>
            <a:endParaRPr/>
          </a:p>
        </p:txBody>
      </p:sp>
      <p:grpSp>
        <p:nvGrpSpPr>
          <p:cNvPr id="297" name="Google Shape;297;p18"/>
          <p:cNvGrpSpPr/>
          <p:nvPr/>
        </p:nvGrpSpPr>
        <p:grpSpPr>
          <a:xfrm>
            <a:off x="5121607" y="3982283"/>
            <a:ext cx="1154805" cy="997526"/>
            <a:chOff x="5111233" y="3985736"/>
            <a:chExt cx="1154805" cy="997526"/>
          </a:xfrm>
        </p:grpSpPr>
        <p:pic>
          <p:nvPicPr>
            <p:cNvPr descr="Shape&#10;&#10;Description automatically generated" id="298" name="Google Shape;298;p18"/>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299" name="Google Shape;299;p18"/>
            <p:cNvSpPr txBox="1"/>
            <p:nvPr/>
          </p:nvSpPr>
          <p:spPr>
            <a:xfrm>
              <a:off x="5207796" y="4330610"/>
              <a:ext cx="105824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Compare</a:t>
              </a:r>
              <a:endParaRPr/>
            </a:p>
          </p:txBody>
        </p:sp>
        <p:sp>
          <p:nvSpPr>
            <p:cNvPr id="300" name="Google Shape;300;p18"/>
            <p:cNvSpPr txBox="1"/>
            <p:nvPr/>
          </p:nvSpPr>
          <p:spPr>
            <a:xfrm>
              <a:off x="5238170" y="4561796"/>
              <a:ext cx="9974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 BONUS -</a:t>
              </a:r>
              <a:endParaRPr/>
            </a:p>
          </p:txBody>
        </p:sp>
      </p:grpSp>
      <p:sp>
        <p:nvSpPr>
          <p:cNvPr id="301" name="Google Shape;301;p18"/>
          <p:cNvSpPr txBox="1"/>
          <p:nvPr/>
        </p:nvSpPr>
        <p:spPr>
          <a:xfrm>
            <a:off x="6073265" y="4983842"/>
            <a:ext cx="3647769" cy="2329268"/>
          </a:xfrm>
          <a:prstGeom prst="rect">
            <a:avLst/>
          </a:prstGeom>
          <a:noFill/>
          <a:ln>
            <a:noFill/>
          </a:ln>
        </p:spPr>
        <p:txBody>
          <a:bodyPr anchorCtr="0" anchor="t" bIns="45700" lIns="91425" spcFirstLastPara="1" rIns="91425" wrap="square" tIns="45700">
            <a:normAutofit fontScale="92500" lnSpcReduction="10000"/>
          </a:bodyPr>
          <a:lstStyle/>
          <a:p>
            <a:pPr indent="0" lvl="0" marL="88315" marR="0" rtl="0" algn="l">
              <a:lnSpc>
                <a:spcPct val="90000"/>
              </a:lnSpc>
              <a:spcBef>
                <a:spcPts val="657"/>
              </a:spcBef>
              <a:spcAft>
                <a:spcPts val="0"/>
              </a:spcAft>
              <a:buClr>
                <a:schemeClr val="dk1"/>
              </a:buClr>
              <a:buSzPct val="102418"/>
              <a:buFont typeface="Arial"/>
              <a:buNone/>
            </a:pPr>
            <a:r>
              <a:rPr b="0" i="0" lang="en-US" sz="1900" u="none" cap="none" strike="noStrike">
                <a:solidFill>
                  <a:schemeClr val="dk1"/>
                </a:solidFill>
                <a:latin typeface="Century Gothic"/>
                <a:ea typeface="Century Gothic"/>
                <a:cs typeface="Century Gothic"/>
                <a:sym typeface="Century Gothic"/>
              </a:rPr>
              <a:t>For a pumpkin to grow, pollen must transfer from a male to a female pumpkin flower. What are the specific flower parts that the pollen transfers to and from?</a:t>
            </a:r>
            <a:endParaRPr/>
          </a:p>
          <a:p>
            <a:pPr indent="0" lvl="0" marL="88315" marR="0" rtl="0" algn="l">
              <a:lnSpc>
                <a:spcPct val="90000"/>
              </a:lnSpc>
              <a:spcBef>
                <a:spcPts val="657"/>
              </a:spcBef>
              <a:spcAft>
                <a:spcPts val="0"/>
              </a:spcAft>
              <a:buClr>
                <a:schemeClr val="dk1"/>
              </a:buClr>
              <a:buSzPct val="216216"/>
              <a:buFont typeface="Arial"/>
              <a:buNone/>
            </a:pPr>
            <a:r>
              <a:t/>
            </a:r>
            <a:endParaRPr b="0" i="0" sz="900" u="none" cap="none" strike="noStrike">
              <a:solidFill>
                <a:schemeClr val="dk1"/>
              </a:solidFill>
              <a:latin typeface="Century Gothic"/>
              <a:ea typeface="Century Gothic"/>
              <a:cs typeface="Century Gothic"/>
              <a:sym typeface="Century Gothic"/>
            </a:endParaRPr>
          </a:p>
          <a:p>
            <a:pPr indent="0" lvl="0" marL="88315" marR="0" rtl="0" algn="l">
              <a:lnSpc>
                <a:spcPct val="90000"/>
              </a:lnSpc>
              <a:spcBef>
                <a:spcPts val="657"/>
              </a:spcBef>
              <a:spcAft>
                <a:spcPts val="0"/>
              </a:spcAft>
              <a:buClr>
                <a:schemeClr val="dk1"/>
              </a:buClr>
              <a:buSzPct val="102418"/>
              <a:buFont typeface="Arial"/>
              <a:buNone/>
            </a:pPr>
            <a:r>
              <a:rPr b="0" i="0" lang="en-US" sz="1900" u="none" cap="none" strike="noStrike">
                <a:solidFill>
                  <a:schemeClr val="dk1"/>
                </a:solidFill>
                <a:latin typeface="Century Gothic"/>
                <a:ea typeface="Century Gothic"/>
                <a:cs typeface="Century Gothic"/>
                <a:sym typeface="Century Gothic"/>
              </a:rPr>
              <a:t>(Hint: Both were featured at the Vocabulary station.)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9"/>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
        <p:nvSpPr>
          <p:cNvPr id="307" name="Google Shape;307;p19"/>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Review Station - Instructions</a:t>
            </a:r>
            <a:endParaRPr/>
          </a:p>
        </p:txBody>
      </p:sp>
      <p:sp>
        <p:nvSpPr>
          <p:cNvPr id="308" name="Google Shape;308;p19"/>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The group will review their answer sheets and discuss what they’ve learned at previous stations for 3-5 minutes. </a:t>
            </a:r>
            <a:endParaRPr/>
          </a:p>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Each student will answer the prompt using information learned throughout the stations on the answer sheet in the “Review” section.</a:t>
            </a:r>
            <a:endParaRPr/>
          </a:p>
        </p:txBody>
      </p:sp>
      <p:sp>
        <p:nvSpPr>
          <p:cNvPr id="309" name="Google Shape;309;p19"/>
          <p:cNvSpPr txBox="1"/>
          <p:nvPr/>
        </p:nvSpPr>
        <p:spPr>
          <a:xfrm>
            <a:off x="7785827" y="5991416"/>
            <a:ext cx="160232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Review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1" y="184845"/>
            <a:ext cx="10058400" cy="6552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2500">
                <a:latin typeface="Century Gothic"/>
                <a:ea typeface="Century Gothic"/>
                <a:cs typeface="Century Gothic"/>
                <a:sym typeface="Century Gothic"/>
              </a:rPr>
              <a:t>Teacher Instructions – Classroom Set-up</a:t>
            </a:r>
            <a:endParaRPr/>
          </a:p>
        </p:txBody>
      </p:sp>
      <p:sp>
        <p:nvSpPr>
          <p:cNvPr id="95" name="Google Shape;95;p2"/>
          <p:cNvSpPr txBox="1"/>
          <p:nvPr>
            <p:ph idx="1" type="body"/>
          </p:nvPr>
        </p:nvSpPr>
        <p:spPr>
          <a:xfrm>
            <a:off x="691515" y="822310"/>
            <a:ext cx="8675370" cy="2486691"/>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This station lesson works best if students can move throughout the room and utilize printed copies of station instructions with additional materials.</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Print station materials (in this file) in the packet, cut cards, laminate materials (if desired), and collect all printed and supplemental materials (included in </a:t>
            </a:r>
            <a:r>
              <a:rPr lang="en-US" sz="1400" u="sng">
                <a:solidFill>
                  <a:schemeClr val="hlink"/>
                </a:solidFill>
                <a:latin typeface="Century Gothic"/>
                <a:ea typeface="Century Gothic"/>
                <a:cs typeface="Century Gothic"/>
                <a:sym typeface="Century Gothic"/>
                <a:hlinkClick action="ppaction://hlinksldjump" r:id="rId3"/>
              </a:rPr>
              <a:t>station set-up and material list</a:t>
            </a:r>
            <a:r>
              <a:rPr lang="en-US" sz="1400">
                <a:latin typeface="Century Gothic"/>
                <a:ea typeface="Century Gothic"/>
                <a:cs typeface="Century Gothic"/>
                <a:sym typeface="Century Gothic"/>
              </a:rPr>
              <a:t>) for each station. </a:t>
            </a:r>
            <a:r>
              <a:rPr i="1" lang="en-US" sz="1400">
                <a:latin typeface="Century Gothic"/>
                <a:ea typeface="Century Gothic"/>
                <a:cs typeface="Century Gothic"/>
                <a:sym typeface="Century Gothic"/>
              </a:rPr>
              <a:t>Please note that depending on the number of students and classroom size, two or three of each station set up may be necessary. </a:t>
            </a:r>
            <a:r>
              <a:rPr lang="en-US" sz="1400">
                <a:latin typeface="Century Gothic"/>
                <a:ea typeface="Century Gothic"/>
                <a:cs typeface="Century Gothic"/>
                <a:sym typeface="Century Gothic"/>
              </a:rPr>
              <a:t>Set up at least one of each six stations around the room with all necessary materials. </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Print </a:t>
            </a:r>
            <a:r>
              <a:rPr lang="en-US" sz="1400" u="sng">
                <a:solidFill>
                  <a:schemeClr val="hlink"/>
                </a:solidFill>
                <a:latin typeface="Century Gothic"/>
                <a:ea typeface="Century Gothic"/>
                <a:cs typeface="Century Gothic"/>
                <a:sym typeface="Century Gothic"/>
                <a:hlinkClick action="ppaction://hlinksldjump" r:id="rId4"/>
              </a:rPr>
              <a:t>student answer sheets</a:t>
            </a:r>
            <a:r>
              <a:rPr lang="en-US" sz="1400">
                <a:latin typeface="Century Gothic"/>
                <a:ea typeface="Century Gothic"/>
                <a:cs typeface="Century Gothic"/>
                <a:sym typeface="Century Gothic"/>
              </a:rPr>
              <a:t> for the class and a </a:t>
            </a:r>
            <a:r>
              <a:rPr lang="en-US" sz="1400" u="sng">
                <a:solidFill>
                  <a:schemeClr val="hlink"/>
                </a:solidFill>
                <a:latin typeface="Century Gothic"/>
                <a:ea typeface="Century Gothic"/>
                <a:cs typeface="Century Gothic"/>
                <a:sym typeface="Century Gothic"/>
                <a:hlinkClick action="ppaction://hlinksldjump" r:id="rId5"/>
              </a:rPr>
              <a:t>teacher answer sheet key</a:t>
            </a:r>
            <a:r>
              <a:rPr lang="en-US" sz="1400">
                <a:latin typeface="Century Gothic"/>
                <a:ea typeface="Century Gothic"/>
                <a:cs typeface="Century Gothic"/>
                <a:sym typeface="Century Gothic"/>
              </a:rPr>
              <a:t> for your use. </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During class, hand out student answer sheets, give directions to class of how and when they are to rotate to different stations, and divide students into small groups. </a:t>
            </a:r>
            <a:endParaRPr/>
          </a:p>
        </p:txBody>
      </p:sp>
      <p:sp>
        <p:nvSpPr>
          <p:cNvPr id="96" name="Google Shape;96;p2"/>
          <p:cNvSpPr txBox="1"/>
          <p:nvPr/>
        </p:nvSpPr>
        <p:spPr>
          <a:xfrm>
            <a:off x="0" y="3441553"/>
            <a:ext cx="10058400" cy="65523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i="0" lang="en-US" sz="2500" u="none" cap="none" strike="noStrike">
                <a:solidFill>
                  <a:schemeClr val="dk1"/>
                </a:solidFill>
                <a:latin typeface="Century Gothic"/>
                <a:ea typeface="Century Gothic"/>
                <a:cs typeface="Century Gothic"/>
                <a:sym typeface="Century Gothic"/>
              </a:rPr>
              <a:t>Teacher Instructions – Grading Recommendation</a:t>
            </a:r>
            <a:endParaRPr/>
          </a:p>
        </p:txBody>
      </p:sp>
      <p:sp>
        <p:nvSpPr>
          <p:cNvPr id="97" name="Google Shape;97;p2"/>
          <p:cNvSpPr txBox="1"/>
          <p:nvPr/>
        </p:nvSpPr>
        <p:spPr>
          <a:xfrm>
            <a:off x="691515" y="3940658"/>
            <a:ext cx="8675370" cy="942936"/>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These stations are intended to be a student-led learning activity at the beginning of a unit. If you are grading stations, it is recommended that you consider giving points for 1) station engagement or participation 2) correct answers at certain stations such as Video, Reading, Vocabulary.</a:t>
            </a:r>
            <a:endParaRPr/>
          </a:p>
        </p:txBody>
      </p:sp>
      <p:sp>
        <p:nvSpPr>
          <p:cNvPr id="98" name="Google Shape;98;p2"/>
          <p:cNvSpPr txBox="1"/>
          <p:nvPr/>
        </p:nvSpPr>
        <p:spPr>
          <a:xfrm>
            <a:off x="691515" y="5651113"/>
            <a:ext cx="8675370" cy="1660761"/>
          </a:xfrm>
          <a:prstGeom prst="rect">
            <a:avLst/>
          </a:prstGeom>
          <a:noFill/>
          <a:ln>
            <a:noFill/>
          </a:ln>
        </p:spPr>
        <p:txBody>
          <a:bodyPr anchorCtr="0" anchor="t" bIns="45700" lIns="91425" spcFirstLastPara="1" rIns="91425" wrap="square" tIns="45700">
            <a:normAutofit/>
          </a:bodyPr>
          <a:lstStyle/>
          <a:p>
            <a:pPr indent="-264946" lvl="0" marL="353261" marR="0" rtl="0" algn="l">
              <a:lnSpc>
                <a:spcPct val="90000"/>
              </a:lnSpc>
              <a:spcBef>
                <a:spcPts val="657"/>
              </a:spcBef>
              <a:spcAft>
                <a:spcPts val="0"/>
              </a:spcAft>
              <a:buClr>
                <a:schemeClr val="dk1"/>
              </a:buClr>
              <a:buSzPts val="1800"/>
              <a:buFont typeface="Arial"/>
              <a:buChar char="-"/>
            </a:pPr>
            <a:r>
              <a:rPr b="0" i="0" lang="en-US" sz="1400" u="none" cap="none" strike="noStrike">
                <a:solidFill>
                  <a:schemeClr val="dk1"/>
                </a:solidFill>
                <a:latin typeface="Century Gothic"/>
                <a:ea typeface="Century Gothic"/>
                <a:cs typeface="Century Gothic"/>
                <a:sym typeface="Century Gothic"/>
              </a:rPr>
              <a:t>Keep student groups to 3-4 students per group. </a:t>
            </a:r>
            <a:endParaRPr/>
          </a:p>
          <a:p>
            <a:pPr indent="-264946" lvl="0" marL="353261" marR="0" rtl="0" algn="l">
              <a:lnSpc>
                <a:spcPct val="90000"/>
              </a:lnSpc>
              <a:spcBef>
                <a:spcPts val="657"/>
              </a:spcBef>
              <a:spcAft>
                <a:spcPts val="0"/>
              </a:spcAft>
              <a:buClr>
                <a:schemeClr val="dk1"/>
              </a:buClr>
              <a:buSzPts val="1800"/>
              <a:buFont typeface="Arial"/>
              <a:buChar char="-"/>
            </a:pPr>
            <a:r>
              <a:rPr b="0" i="0" lang="en-US" sz="1400" u="none" cap="none" strike="noStrike">
                <a:solidFill>
                  <a:schemeClr val="dk1"/>
                </a:solidFill>
                <a:latin typeface="Century Gothic"/>
                <a:ea typeface="Century Gothic"/>
                <a:cs typeface="Century Gothic"/>
                <a:sym typeface="Century Gothic"/>
              </a:rPr>
              <a:t>Give students 7-10 minutes at each station. </a:t>
            </a:r>
            <a:endParaRPr/>
          </a:p>
          <a:p>
            <a:pPr indent="-264946" lvl="0" marL="353261" marR="0" rtl="0" algn="l">
              <a:lnSpc>
                <a:spcPct val="90000"/>
              </a:lnSpc>
              <a:spcBef>
                <a:spcPts val="657"/>
              </a:spcBef>
              <a:spcAft>
                <a:spcPts val="0"/>
              </a:spcAft>
              <a:buClr>
                <a:schemeClr val="dk1"/>
              </a:buClr>
              <a:buSzPts val="1800"/>
              <a:buFont typeface="Arial"/>
              <a:buChar char="-"/>
            </a:pPr>
            <a:r>
              <a:rPr b="0" i="0" lang="en-US" sz="1400" u="none" cap="none" strike="noStrike">
                <a:solidFill>
                  <a:schemeClr val="dk1"/>
                </a:solidFill>
                <a:latin typeface="Century Gothic"/>
                <a:ea typeface="Century Gothic"/>
                <a:cs typeface="Century Gothic"/>
                <a:sym typeface="Century Gothic"/>
              </a:rPr>
              <a:t>Set a projected or visible timer so students know how much time they have at each station and when to move to the next station. </a:t>
            </a:r>
            <a:endParaRPr/>
          </a:p>
          <a:p>
            <a:pPr indent="-264946" lvl="0" marL="353261" marR="0" rtl="0" algn="l">
              <a:lnSpc>
                <a:spcPct val="90000"/>
              </a:lnSpc>
              <a:spcBef>
                <a:spcPts val="657"/>
              </a:spcBef>
              <a:spcAft>
                <a:spcPts val="0"/>
              </a:spcAft>
              <a:buClr>
                <a:schemeClr val="dk1"/>
              </a:buClr>
              <a:buSzPts val="1800"/>
              <a:buFont typeface="Arial"/>
              <a:buChar char="-"/>
            </a:pPr>
            <a:r>
              <a:rPr b="0" i="0" lang="en-US" sz="1400" u="none" cap="none" strike="noStrike">
                <a:solidFill>
                  <a:schemeClr val="dk1"/>
                </a:solidFill>
                <a:latin typeface="Century Gothic"/>
                <a:ea typeface="Century Gothic"/>
                <a:cs typeface="Century Gothic"/>
                <a:sym typeface="Century Gothic"/>
              </a:rPr>
              <a:t>Continue circulating throughout the room during stations to be available for questions or checking answers.</a:t>
            </a:r>
            <a:endParaRPr/>
          </a:p>
        </p:txBody>
      </p:sp>
      <p:sp>
        <p:nvSpPr>
          <p:cNvPr id="99" name="Google Shape;99;p2"/>
          <p:cNvSpPr txBox="1"/>
          <p:nvPr/>
        </p:nvSpPr>
        <p:spPr>
          <a:xfrm>
            <a:off x="0" y="5019456"/>
            <a:ext cx="10058400" cy="65523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i="0" lang="en-US" sz="2500" u="none" cap="none" strike="noStrike">
                <a:solidFill>
                  <a:schemeClr val="dk1"/>
                </a:solidFill>
                <a:latin typeface="Century Gothic"/>
                <a:ea typeface="Century Gothic"/>
                <a:cs typeface="Century Gothic"/>
                <a:sym typeface="Century Gothic"/>
              </a:rPr>
              <a:t>Additional Station Tips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0"/>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
        <p:nvSpPr>
          <p:cNvPr id="315" name="Google Shape;315;p20"/>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Review Station - Prompt</a:t>
            </a:r>
            <a:endParaRPr/>
          </a:p>
        </p:txBody>
      </p:sp>
      <p:sp>
        <p:nvSpPr>
          <p:cNvPr id="316" name="Google Shape;316;p20"/>
          <p:cNvSpPr txBox="1"/>
          <p:nvPr>
            <p:ph idx="1" type="body"/>
          </p:nvPr>
        </p:nvSpPr>
        <p:spPr>
          <a:xfrm>
            <a:off x="691516" y="2069042"/>
            <a:ext cx="8675370" cy="1259785"/>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Write a 3-5 sentence summary statement answering the question “</a:t>
            </a:r>
            <a:r>
              <a:rPr b="1" lang="en-US" sz="2400">
                <a:latin typeface="Century Gothic"/>
                <a:ea typeface="Century Gothic"/>
                <a:cs typeface="Century Gothic"/>
                <a:sym typeface="Century Gothic"/>
              </a:rPr>
              <a:t>What did you learn during the Conservation and Pumpkin stations?”</a:t>
            </a:r>
            <a:endParaRPr/>
          </a:p>
        </p:txBody>
      </p:sp>
      <p:sp>
        <p:nvSpPr>
          <p:cNvPr id="317" name="Google Shape;317;p20"/>
          <p:cNvSpPr txBox="1"/>
          <p:nvPr/>
        </p:nvSpPr>
        <p:spPr>
          <a:xfrm>
            <a:off x="7778118" y="6002047"/>
            <a:ext cx="160232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Review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2 -</a:t>
            </a:r>
            <a:endParaRPr/>
          </a:p>
        </p:txBody>
      </p:sp>
      <p:sp>
        <p:nvSpPr>
          <p:cNvPr id="318" name="Google Shape;318;p20"/>
          <p:cNvSpPr txBox="1"/>
          <p:nvPr/>
        </p:nvSpPr>
        <p:spPr>
          <a:xfrm>
            <a:off x="691516" y="3481753"/>
            <a:ext cx="6387378" cy="3268368"/>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2400" u="none" cap="none" strike="noStrike">
                <a:solidFill>
                  <a:schemeClr val="dk1"/>
                </a:solidFill>
                <a:latin typeface="Century Gothic"/>
                <a:ea typeface="Century Gothic"/>
                <a:cs typeface="Century Gothic"/>
                <a:sym typeface="Century Gothic"/>
              </a:rPr>
              <a:t>Your answer should include:</a:t>
            </a:r>
            <a:endParaRPr/>
          </a:p>
          <a:p>
            <a:pPr indent="-457200" lvl="0" marL="545515" marR="0" rtl="0" algn="l">
              <a:lnSpc>
                <a:spcPct val="90000"/>
              </a:lnSpc>
              <a:spcBef>
                <a:spcPts val="657"/>
              </a:spcBef>
              <a:spcAft>
                <a:spcPts val="0"/>
              </a:spcAft>
              <a:buClr>
                <a:schemeClr val="dk1"/>
              </a:buClr>
              <a:buSzPts val="1800"/>
              <a:buFont typeface="Arial"/>
              <a:buAutoNum type="arabicParenR"/>
            </a:pPr>
            <a:r>
              <a:rPr b="0" i="0" lang="en-US" sz="2400" u="none" cap="none" strike="noStrike">
                <a:solidFill>
                  <a:schemeClr val="dk1"/>
                </a:solidFill>
                <a:latin typeface="Century Gothic"/>
                <a:ea typeface="Century Gothic"/>
                <a:cs typeface="Century Gothic"/>
                <a:sym typeface="Century Gothic"/>
              </a:rPr>
              <a:t>conservation practices utilized on pumpkin operations</a:t>
            </a:r>
            <a:endParaRPr/>
          </a:p>
          <a:p>
            <a:pPr indent="-457200" lvl="0" marL="545515" marR="0" rtl="0" algn="l">
              <a:lnSpc>
                <a:spcPct val="90000"/>
              </a:lnSpc>
              <a:spcBef>
                <a:spcPts val="657"/>
              </a:spcBef>
              <a:spcAft>
                <a:spcPts val="0"/>
              </a:spcAft>
              <a:buClr>
                <a:schemeClr val="dk1"/>
              </a:buClr>
              <a:buSzPts val="1800"/>
              <a:buFont typeface="Arial"/>
              <a:buAutoNum type="arabicParenR"/>
            </a:pPr>
            <a:r>
              <a:rPr b="0" i="0" lang="en-US" sz="2400" u="none" cap="none" strike="noStrike">
                <a:solidFill>
                  <a:schemeClr val="dk1"/>
                </a:solidFill>
                <a:latin typeface="Century Gothic"/>
                <a:ea typeface="Century Gothic"/>
                <a:cs typeface="Century Gothic"/>
                <a:sym typeface="Century Gothic"/>
              </a:rPr>
              <a:t>components and functions of pumpkin plants’ flowers</a:t>
            </a:r>
            <a:endParaRPr/>
          </a:p>
          <a:p>
            <a:pPr indent="-457200" lvl="0" marL="545515" marR="0" rtl="0" algn="l">
              <a:lnSpc>
                <a:spcPct val="90000"/>
              </a:lnSpc>
              <a:spcBef>
                <a:spcPts val="657"/>
              </a:spcBef>
              <a:spcAft>
                <a:spcPts val="0"/>
              </a:spcAft>
              <a:buClr>
                <a:schemeClr val="dk1"/>
              </a:buClr>
              <a:buSzPts val="1800"/>
              <a:buFont typeface="Arial"/>
              <a:buAutoNum type="arabicParenR"/>
            </a:pPr>
            <a:r>
              <a:rPr b="0" i="0" lang="en-US" sz="2400" u="none" cap="none" strike="noStrike">
                <a:solidFill>
                  <a:schemeClr val="dk1"/>
                </a:solidFill>
                <a:latin typeface="Century Gothic"/>
                <a:ea typeface="Century Gothic"/>
                <a:cs typeface="Century Gothic"/>
                <a:sym typeface="Century Gothic"/>
              </a:rPr>
              <a:t>a description  of pollinators’ role in pumpkin growth and production.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cxnSp>
        <p:nvCxnSpPr>
          <p:cNvPr id="323" name="Google Shape;323;p21"/>
          <p:cNvCxnSpPr/>
          <p:nvPr/>
        </p:nvCxnSpPr>
        <p:spPr>
          <a:xfrm rot="10800000">
            <a:off x="4759520" y="1233755"/>
            <a:ext cx="0" cy="6538645"/>
          </a:xfrm>
          <a:prstGeom prst="straightConnector1">
            <a:avLst/>
          </a:prstGeom>
          <a:noFill/>
          <a:ln cap="flat" cmpd="sng" w="9525">
            <a:solidFill>
              <a:schemeClr val="dk1"/>
            </a:solidFill>
            <a:prstDash val="solid"/>
            <a:round/>
            <a:headEnd len="sm" w="sm" type="none"/>
            <a:tailEnd len="sm" w="sm" type="none"/>
          </a:ln>
        </p:spPr>
      </p:cxnSp>
      <p:cxnSp>
        <p:nvCxnSpPr>
          <p:cNvPr id="324" name="Google Shape;324;p21"/>
          <p:cNvCxnSpPr/>
          <p:nvPr/>
        </p:nvCxnSpPr>
        <p:spPr>
          <a:xfrm rot="10800000">
            <a:off x="-85918" y="3736840"/>
            <a:ext cx="4845438" cy="0"/>
          </a:xfrm>
          <a:prstGeom prst="straightConnector1">
            <a:avLst/>
          </a:prstGeom>
          <a:noFill/>
          <a:ln cap="flat" cmpd="sng" w="9525">
            <a:solidFill>
              <a:schemeClr val="dk1"/>
            </a:solidFill>
            <a:prstDash val="solid"/>
            <a:round/>
            <a:headEnd len="sm" w="sm" type="none"/>
            <a:tailEnd len="sm" w="sm" type="none"/>
          </a:ln>
        </p:spPr>
      </p:cxnSp>
      <p:sp>
        <p:nvSpPr>
          <p:cNvPr id="325" name="Google Shape;325;p21"/>
          <p:cNvSpPr txBox="1"/>
          <p:nvPr/>
        </p:nvSpPr>
        <p:spPr>
          <a:xfrm>
            <a:off x="329110" y="1417500"/>
            <a:ext cx="4057943" cy="223863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Video</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a:t>
            </a:r>
            <a:endParaRPr/>
          </a:p>
        </p:txBody>
      </p:sp>
      <p:sp>
        <p:nvSpPr>
          <p:cNvPr id="326" name="Google Shape;326;p21"/>
          <p:cNvSpPr txBox="1"/>
          <p:nvPr/>
        </p:nvSpPr>
        <p:spPr>
          <a:xfrm>
            <a:off x="329111" y="280905"/>
            <a:ext cx="6753866"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Conservation and Pumpkins Stations</a:t>
            </a:r>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Name: _</a:t>
            </a:r>
            <a:r>
              <a:rPr b="0" i="0" lang="en-US" sz="1600" u="sng" cap="none" strike="noStrike">
                <a:solidFill>
                  <a:schemeClr val="dk1"/>
                </a:solidFill>
                <a:latin typeface="Century Gothic"/>
                <a:ea typeface="Century Gothic"/>
                <a:cs typeface="Century Gothic"/>
                <a:sym typeface="Century Gothic"/>
              </a:rPr>
              <a:t>___</a:t>
            </a:r>
            <a:r>
              <a:rPr b="0" i="0" lang="en-US" sz="1600" u="none" cap="none" strike="noStrike">
                <a:solidFill>
                  <a:schemeClr val="dk1"/>
                </a:solidFill>
                <a:latin typeface="Century Gothic"/>
                <a:ea typeface="Century Gothic"/>
                <a:cs typeface="Century Gothic"/>
                <a:sym typeface="Century Gothic"/>
              </a:rPr>
              <a:t>______________________                  Date: </a:t>
            </a:r>
            <a:r>
              <a:rPr b="0" i="0" lang="en-US" sz="1200" u="none" cap="none" strike="noStrike">
                <a:solidFill>
                  <a:schemeClr val="dk1"/>
                </a:solidFill>
                <a:latin typeface="Century Gothic"/>
                <a:ea typeface="Century Gothic"/>
                <a:cs typeface="Century Gothic"/>
                <a:sym typeface="Century Gothic"/>
              </a:rPr>
              <a:t>____________________</a:t>
            </a:r>
            <a:endParaRPr b="0" i="0" sz="1200" u="none" cap="none" strike="noStrike">
              <a:solidFill>
                <a:srgbClr val="000000"/>
              </a:solidFill>
              <a:latin typeface="Arial"/>
              <a:ea typeface="Arial"/>
              <a:cs typeface="Arial"/>
              <a:sym typeface="Arial"/>
            </a:endParaRPr>
          </a:p>
        </p:txBody>
      </p:sp>
      <p:cxnSp>
        <p:nvCxnSpPr>
          <p:cNvPr id="327" name="Google Shape;327;p21"/>
          <p:cNvCxnSpPr/>
          <p:nvPr/>
        </p:nvCxnSpPr>
        <p:spPr>
          <a:xfrm rot="10800000">
            <a:off x="0" y="1233755"/>
            <a:ext cx="10058400" cy="0"/>
          </a:xfrm>
          <a:prstGeom prst="straightConnector1">
            <a:avLst/>
          </a:prstGeom>
          <a:noFill/>
          <a:ln cap="flat" cmpd="sng" w="9525">
            <a:solidFill>
              <a:schemeClr val="dk1"/>
            </a:solidFill>
            <a:prstDash val="solid"/>
            <a:round/>
            <a:headEnd len="sm" w="sm" type="none"/>
            <a:tailEnd len="sm" w="sm" type="none"/>
          </a:ln>
        </p:spPr>
      </p:cxnSp>
      <p:sp>
        <p:nvSpPr>
          <p:cNvPr id="328" name="Google Shape;328;p21"/>
          <p:cNvSpPr txBox="1"/>
          <p:nvPr/>
        </p:nvSpPr>
        <p:spPr>
          <a:xfrm>
            <a:off x="392470" y="3977389"/>
            <a:ext cx="3994583" cy="3615213"/>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Reading</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a:t>
            </a:r>
            <a:endParaRPr/>
          </a:p>
          <a:p>
            <a:pPr indent="-342900" lvl="0" marL="431215" marR="0" rtl="0" algn="l">
              <a:lnSpc>
                <a:spcPct val="15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_________________________________________________________________________________________________________________________________________________</a:t>
            </a:r>
            <a:endParaRPr/>
          </a:p>
        </p:txBody>
      </p:sp>
      <p:sp>
        <p:nvSpPr>
          <p:cNvPr id="329" name="Google Shape;329;p21"/>
          <p:cNvSpPr txBox="1"/>
          <p:nvPr/>
        </p:nvSpPr>
        <p:spPr>
          <a:xfrm>
            <a:off x="5088630" y="1417499"/>
            <a:ext cx="4640660" cy="6073993"/>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Vocabulary</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Pistil - 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Stamens - 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Stigma - 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Pollen - 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Pumpkin -_________________________________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Ovules - 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Vine - 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Blossom - 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Pollination - 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cxnSp>
        <p:nvCxnSpPr>
          <p:cNvPr id="334" name="Google Shape;334;p22"/>
          <p:cNvCxnSpPr/>
          <p:nvPr/>
        </p:nvCxnSpPr>
        <p:spPr>
          <a:xfrm rot="10800000">
            <a:off x="5622549" y="0"/>
            <a:ext cx="0" cy="7772400"/>
          </a:xfrm>
          <a:prstGeom prst="straightConnector1">
            <a:avLst/>
          </a:prstGeom>
          <a:noFill/>
          <a:ln cap="flat" cmpd="sng" w="9525">
            <a:solidFill>
              <a:schemeClr val="dk1"/>
            </a:solidFill>
            <a:prstDash val="solid"/>
            <a:round/>
            <a:headEnd len="sm" w="sm" type="none"/>
            <a:tailEnd len="sm" w="sm" type="none"/>
          </a:ln>
        </p:spPr>
      </p:cxnSp>
      <p:cxnSp>
        <p:nvCxnSpPr>
          <p:cNvPr id="335" name="Google Shape;335;p22"/>
          <p:cNvCxnSpPr/>
          <p:nvPr/>
        </p:nvCxnSpPr>
        <p:spPr>
          <a:xfrm rot="10800000">
            <a:off x="-85918" y="3886200"/>
            <a:ext cx="5708467" cy="0"/>
          </a:xfrm>
          <a:prstGeom prst="straightConnector1">
            <a:avLst/>
          </a:prstGeom>
          <a:noFill/>
          <a:ln cap="flat" cmpd="sng" w="9525">
            <a:solidFill>
              <a:schemeClr val="dk1"/>
            </a:solidFill>
            <a:prstDash val="solid"/>
            <a:round/>
            <a:headEnd len="sm" w="sm" type="none"/>
            <a:tailEnd len="sm" w="sm" type="none"/>
          </a:ln>
        </p:spPr>
      </p:cxnSp>
      <p:sp>
        <p:nvSpPr>
          <p:cNvPr id="336" name="Google Shape;336;p22"/>
          <p:cNvSpPr txBox="1"/>
          <p:nvPr/>
        </p:nvSpPr>
        <p:spPr>
          <a:xfrm>
            <a:off x="256458" y="82426"/>
            <a:ext cx="4057943" cy="223863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Model</a:t>
            </a:r>
            <a:endParaRPr/>
          </a:p>
        </p:txBody>
      </p:sp>
      <p:sp>
        <p:nvSpPr>
          <p:cNvPr id="337" name="Google Shape;337;p22"/>
          <p:cNvSpPr txBox="1"/>
          <p:nvPr/>
        </p:nvSpPr>
        <p:spPr>
          <a:xfrm>
            <a:off x="392470" y="3977389"/>
            <a:ext cx="4795978" cy="3615213"/>
          </a:xfrm>
          <a:prstGeom prst="rect">
            <a:avLst/>
          </a:prstGeom>
          <a:noFill/>
          <a:ln>
            <a:noFill/>
          </a:ln>
        </p:spPr>
        <p:txBody>
          <a:bodyPr anchorCtr="0" anchor="t" bIns="45700" lIns="91425" spcFirstLastPara="1" rIns="91425" wrap="square" tIns="45700">
            <a:normAutofit lnSpcReduction="10000"/>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Comparison</a:t>
            </a:r>
            <a:endParaRPr/>
          </a:p>
          <a:p>
            <a:pPr indent="-342900" lvl="0" marL="431215"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________________________________________________________________________</a:t>
            </a:r>
            <a:endParaRPr/>
          </a:p>
          <a:p>
            <a:pPr indent="-342900" lvl="0" marL="431215"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________________________________________________________________________</a:t>
            </a:r>
            <a:endParaRPr/>
          </a:p>
          <a:p>
            <a:pPr indent="-342900" lvl="0" marL="431215" marR="0" rtl="0" algn="l">
              <a:lnSpc>
                <a:spcPct val="15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________________________________________________________________________</a:t>
            </a:r>
            <a:endParaRPr/>
          </a:p>
          <a:p>
            <a:pPr indent="0" lvl="0" marL="88315" marR="0" rtl="0" algn="l">
              <a:lnSpc>
                <a:spcPct val="15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Bonus. ________________________________ _______________________________________</a:t>
            </a:r>
            <a:endParaRPr/>
          </a:p>
        </p:txBody>
      </p:sp>
      <p:sp>
        <p:nvSpPr>
          <p:cNvPr id="338" name="Google Shape;338;p22"/>
          <p:cNvSpPr txBox="1"/>
          <p:nvPr/>
        </p:nvSpPr>
        <p:spPr>
          <a:xfrm>
            <a:off x="5853664" y="0"/>
            <a:ext cx="3812266" cy="7466628"/>
          </a:xfrm>
          <a:prstGeom prst="rect">
            <a:avLst/>
          </a:prstGeom>
          <a:noFill/>
          <a:ln>
            <a:noFill/>
          </a:ln>
        </p:spPr>
        <p:txBody>
          <a:bodyPr anchorCtr="0" anchor="t" bIns="45700" lIns="91425" spcFirstLastPara="1" rIns="91425" wrap="square" tIns="45700">
            <a:noAutofit/>
          </a:bodyPr>
          <a:lstStyle/>
          <a:p>
            <a:pPr indent="0" lvl="0" marL="88315" marR="0" rtl="0" algn="l">
              <a:lnSpc>
                <a:spcPct val="15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Review</a:t>
            </a:r>
            <a:r>
              <a:rPr b="0" i="0" lang="en-US" sz="1800" u="none" cap="none" strike="noStrike">
                <a:solidFill>
                  <a:schemeClr val="dk1"/>
                </a:solidFill>
                <a:latin typeface="Century Gothic"/>
                <a:ea typeface="Century Gothic"/>
                <a:cs typeface="Century Gothic"/>
                <a:sym typeface="Century Gothic"/>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cxnSp>
        <p:nvCxnSpPr>
          <p:cNvPr id="343" name="Google Shape;343;p23"/>
          <p:cNvCxnSpPr/>
          <p:nvPr/>
        </p:nvCxnSpPr>
        <p:spPr>
          <a:xfrm rot="10800000">
            <a:off x="4759520" y="1233755"/>
            <a:ext cx="0" cy="6538645"/>
          </a:xfrm>
          <a:prstGeom prst="straightConnector1">
            <a:avLst/>
          </a:prstGeom>
          <a:noFill/>
          <a:ln cap="flat" cmpd="sng" w="9525">
            <a:solidFill>
              <a:schemeClr val="dk1"/>
            </a:solidFill>
            <a:prstDash val="solid"/>
            <a:round/>
            <a:headEnd len="sm" w="sm" type="none"/>
            <a:tailEnd len="sm" w="sm" type="none"/>
          </a:ln>
        </p:spPr>
      </p:cxnSp>
      <p:cxnSp>
        <p:nvCxnSpPr>
          <p:cNvPr id="344" name="Google Shape;344;p23"/>
          <p:cNvCxnSpPr/>
          <p:nvPr/>
        </p:nvCxnSpPr>
        <p:spPr>
          <a:xfrm rot="10800000">
            <a:off x="-85918" y="3736840"/>
            <a:ext cx="4845438" cy="0"/>
          </a:xfrm>
          <a:prstGeom prst="straightConnector1">
            <a:avLst/>
          </a:prstGeom>
          <a:noFill/>
          <a:ln cap="flat" cmpd="sng" w="9525">
            <a:solidFill>
              <a:schemeClr val="dk1"/>
            </a:solidFill>
            <a:prstDash val="solid"/>
            <a:round/>
            <a:headEnd len="sm" w="sm" type="none"/>
            <a:tailEnd len="sm" w="sm" type="none"/>
          </a:ln>
        </p:spPr>
      </p:cxnSp>
      <p:sp>
        <p:nvSpPr>
          <p:cNvPr id="345" name="Google Shape;345;p23"/>
          <p:cNvSpPr txBox="1"/>
          <p:nvPr/>
        </p:nvSpPr>
        <p:spPr>
          <a:xfrm>
            <a:off x="329110" y="1417500"/>
            <a:ext cx="4057943" cy="223863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Video</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B</a:t>
            </a:r>
            <a:r>
              <a:rPr b="0" i="0" lang="en-US" sz="1800" u="none" cap="none" strike="noStrike">
                <a:solidFill>
                  <a:schemeClr val="dk1"/>
                </a:solidFill>
                <a:latin typeface="Century Gothic"/>
                <a:ea typeface="Century Gothic"/>
                <a:cs typeface="Century Gothic"/>
                <a:sym typeface="Century Gothic"/>
              </a:rPr>
              <a:t>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C</a:t>
            </a:r>
            <a:r>
              <a:rPr b="0" i="0" lang="en-US" sz="1800" u="none" cap="none" strike="noStrike">
                <a:solidFill>
                  <a:schemeClr val="dk1"/>
                </a:solidFill>
                <a:latin typeface="Century Gothic"/>
                <a:ea typeface="Century Gothic"/>
                <a:cs typeface="Century Gothic"/>
                <a:sym typeface="Century Gothic"/>
              </a:rPr>
              <a:t>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B</a:t>
            </a:r>
            <a:r>
              <a:rPr b="0" i="0" lang="en-US" sz="1800" u="none" cap="none" strike="noStrike">
                <a:solidFill>
                  <a:schemeClr val="dk1"/>
                </a:solidFill>
                <a:latin typeface="Century Gothic"/>
                <a:ea typeface="Century Gothic"/>
                <a:cs typeface="Century Gothic"/>
                <a:sym typeface="Century Gothic"/>
              </a:rPr>
              <a:t>___________________________</a:t>
            </a:r>
            <a:endParaRPr/>
          </a:p>
          <a:p>
            <a:pPr indent="-342900" lvl="0" marL="431215" marR="0" rtl="0" algn="l">
              <a:lnSpc>
                <a:spcPct val="90000"/>
              </a:lnSpc>
              <a:spcBef>
                <a:spcPts val="657"/>
              </a:spcBef>
              <a:spcAft>
                <a:spcPts val="0"/>
              </a:spcAft>
              <a:buClr>
                <a:schemeClr val="dk1"/>
              </a:buClr>
              <a:buSzPts val="1800"/>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D</a:t>
            </a:r>
            <a:r>
              <a:rPr b="0" i="0" lang="en-US" sz="1800" u="none" cap="none" strike="noStrike">
                <a:solidFill>
                  <a:schemeClr val="dk1"/>
                </a:solidFill>
                <a:latin typeface="Century Gothic"/>
                <a:ea typeface="Century Gothic"/>
                <a:cs typeface="Century Gothic"/>
                <a:sym typeface="Century Gothic"/>
              </a:rPr>
              <a:t>___________________________</a:t>
            </a:r>
            <a:endParaRPr/>
          </a:p>
        </p:txBody>
      </p:sp>
      <p:sp>
        <p:nvSpPr>
          <p:cNvPr id="346" name="Google Shape;346;p23"/>
          <p:cNvSpPr txBox="1"/>
          <p:nvPr/>
        </p:nvSpPr>
        <p:spPr>
          <a:xfrm>
            <a:off x="329110" y="280905"/>
            <a:ext cx="7201845"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entury Gothic"/>
                <a:ea typeface="Century Gothic"/>
                <a:cs typeface="Century Gothic"/>
                <a:sym typeface="Century Gothic"/>
              </a:rPr>
              <a:t>Conservation and Pumpkins Stations</a:t>
            </a:r>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dk1"/>
                </a:solidFill>
                <a:latin typeface="Century Gothic"/>
                <a:ea typeface="Century Gothic"/>
                <a:cs typeface="Century Gothic"/>
                <a:sym typeface="Century Gothic"/>
              </a:rPr>
              <a:t>Name: </a:t>
            </a:r>
            <a:r>
              <a:rPr b="1" i="0" lang="en-US" sz="1600" u="none" cap="none" strike="noStrike">
                <a:solidFill>
                  <a:schemeClr val="dk1"/>
                </a:solidFill>
                <a:latin typeface="Century Gothic"/>
                <a:ea typeface="Century Gothic"/>
                <a:cs typeface="Century Gothic"/>
                <a:sym typeface="Century Gothic"/>
              </a:rPr>
              <a:t>_</a:t>
            </a:r>
            <a:r>
              <a:rPr b="0" i="0" lang="en-US" sz="1600" u="none" cap="none" strike="noStrike">
                <a:solidFill>
                  <a:schemeClr val="dk1"/>
                </a:solidFill>
                <a:latin typeface="Century Gothic"/>
                <a:ea typeface="Century Gothic"/>
                <a:cs typeface="Century Gothic"/>
                <a:sym typeface="Century Gothic"/>
              </a:rPr>
              <a:t>_</a:t>
            </a:r>
            <a:r>
              <a:rPr b="1" i="0" lang="en-US" sz="1600" u="sng" cap="none" strike="noStrike">
                <a:solidFill>
                  <a:srgbClr val="FF0000"/>
                </a:solidFill>
                <a:latin typeface="Century Gothic"/>
                <a:ea typeface="Century Gothic"/>
                <a:cs typeface="Century Gothic"/>
                <a:sym typeface="Century Gothic"/>
              </a:rPr>
              <a:t>ANSWER KEY</a:t>
            </a:r>
            <a:r>
              <a:rPr b="0" i="0" lang="en-US" sz="1600" u="none" cap="none" strike="noStrike">
                <a:solidFill>
                  <a:schemeClr val="dk1"/>
                </a:solidFill>
                <a:latin typeface="Century Gothic"/>
                <a:ea typeface="Century Gothic"/>
                <a:cs typeface="Century Gothic"/>
                <a:sym typeface="Century Gothic"/>
              </a:rPr>
              <a:t>_____________                  Date: </a:t>
            </a:r>
            <a:r>
              <a:rPr b="0" i="0" lang="en-US" sz="1200" u="none" cap="none" strike="noStrike">
                <a:solidFill>
                  <a:schemeClr val="dk1"/>
                </a:solidFill>
                <a:latin typeface="Century Gothic"/>
                <a:ea typeface="Century Gothic"/>
                <a:cs typeface="Century Gothic"/>
                <a:sym typeface="Century Gothic"/>
              </a:rPr>
              <a:t>____________________</a:t>
            </a:r>
            <a:endParaRPr b="0" i="0" sz="1200" u="none" cap="none" strike="noStrike">
              <a:solidFill>
                <a:srgbClr val="000000"/>
              </a:solidFill>
              <a:latin typeface="Arial"/>
              <a:ea typeface="Arial"/>
              <a:cs typeface="Arial"/>
              <a:sym typeface="Arial"/>
            </a:endParaRPr>
          </a:p>
        </p:txBody>
      </p:sp>
      <p:cxnSp>
        <p:nvCxnSpPr>
          <p:cNvPr id="347" name="Google Shape;347;p23"/>
          <p:cNvCxnSpPr/>
          <p:nvPr/>
        </p:nvCxnSpPr>
        <p:spPr>
          <a:xfrm rot="10800000">
            <a:off x="0" y="1233755"/>
            <a:ext cx="10058400" cy="0"/>
          </a:xfrm>
          <a:prstGeom prst="straightConnector1">
            <a:avLst/>
          </a:prstGeom>
          <a:noFill/>
          <a:ln cap="flat" cmpd="sng" w="9525">
            <a:solidFill>
              <a:schemeClr val="dk1"/>
            </a:solidFill>
            <a:prstDash val="solid"/>
            <a:round/>
            <a:headEnd len="sm" w="sm" type="none"/>
            <a:tailEnd len="sm" w="sm" type="none"/>
          </a:ln>
        </p:spPr>
      </p:cxnSp>
      <p:sp>
        <p:nvSpPr>
          <p:cNvPr id="348" name="Google Shape;348;p23"/>
          <p:cNvSpPr txBox="1"/>
          <p:nvPr/>
        </p:nvSpPr>
        <p:spPr>
          <a:xfrm>
            <a:off x="392470" y="3901189"/>
            <a:ext cx="3994500" cy="3615300"/>
          </a:xfrm>
          <a:prstGeom prst="rect">
            <a:avLst/>
          </a:prstGeom>
          <a:noFill/>
          <a:ln>
            <a:noFill/>
          </a:ln>
        </p:spPr>
        <p:txBody>
          <a:bodyPr anchorCtr="0" anchor="t" bIns="45700" lIns="91425" spcFirstLastPara="1" rIns="91425" wrap="square" tIns="45700">
            <a:normAutofit fontScale="85000" lnSpcReduction="20000"/>
          </a:bodyPr>
          <a:lstStyle/>
          <a:p>
            <a:pPr indent="0" lvl="0" marL="88315" marR="0" rtl="0" algn="l">
              <a:lnSpc>
                <a:spcPct val="90000"/>
              </a:lnSpc>
              <a:spcBef>
                <a:spcPts val="657"/>
              </a:spcBef>
              <a:spcAft>
                <a:spcPts val="0"/>
              </a:spcAft>
              <a:buClr>
                <a:schemeClr val="dk1"/>
              </a:buClr>
              <a:buSzPct val="117647"/>
              <a:buFont typeface="Arial"/>
              <a:buNone/>
            </a:pPr>
            <a:r>
              <a:rPr b="0" i="0" lang="en-US" sz="1800" u="sng" cap="none" strike="noStrike">
                <a:solidFill>
                  <a:schemeClr val="dk1"/>
                </a:solidFill>
                <a:latin typeface="Century Gothic"/>
                <a:ea typeface="Century Gothic"/>
                <a:cs typeface="Century Gothic"/>
                <a:sym typeface="Century Gothic"/>
              </a:rPr>
              <a:t>Reading</a:t>
            </a:r>
            <a:endParaRPr/>
          </a:p>
          <a:p>
            <a:pPr indent="-342900" lvl="0" marL="431215" marR="0" rtl="0" algn="l">
              <a:lnSpc>
                <a:spcPct val="90000"/>
              </a:lnSpc>
              <a:spcBef>
                <a:spcPts val="657"/>
              </a:spcBef>
              <a:spcAft>
                <a:spcPts val="0"/>
              </a:spcAft>
              <a:buClr>
                <a:schemeClr val="dk1"/>
              </a:buClr>
              <a:buSzPct val="117647"/>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D</a:t>
            </a:r>
            <a:r>
              <a:rPr b="0" i="0" lang="en-US" sz="1800" u="none" cap="none" strike="noStrike">
                <a:solidFill>
                  <a:schemeClr val="dk1"/>
                </a:solidFill>
                <a:latin typeface="Century Gothic"/>
                <a:ea typeface="Century Gothic"/>
                <a:cs typeface="Century Gothic"/>
                <a:sym typeface="Century Gothic"/>
              </a:rPr>
              <a:t>____________________________</a:t>
            </a:r>
            <a:endParaRPr/>
          </a:p>
          <a:p>
            <a:pPr indent="-342900" lvl="0" marL="431215" marR="0" rtl="0" algn="l">
              <a:lnSpc>
                <a:spcPct val="90000"/>
              </a:lnSpc>
              <a:spcBef>
                <a:spcPts val="657"/>
              </a:spcBef>
              <a:spcAft>
                <a:spcPts val="0"/>
              </a:spcAft>
              <a:buClr>
                <a:schemeClr val="dk1"/>
              </a:buClr>
              <a:buSzPct val="117647"/>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D</a:t>
            </a:r>
            <a:r>
              <a:rPr b="0" i="0" lang="en-US" sz="1800" u="none" cap="none" strike="noStrike">
                <a:solidFill>
                  <a:schemeClr val="dk1"/>
                </a:solidFill>
                <a:latin typeface="Century Gothic"/>
                <a:ea typeface="Century Gothic"/>
                <a:cs typeface="Century Gothic"/>
                <a:sym typeface="Century Gothic"/>
              </a:rPr>
              <a:t>____________________________</a:t>
            </a:r>
            <a:endParaRPr/>
          </a:p>
          <a:p>
            <a:pPr indent="-342900" lvl="0" marL="431215" marR="0" rtl="0" algn="l">
              <a:lnSpc>
                <a:spcPct val="90000"/>
              </a:lnSpc>
              <a:spcBef>
                <a:spcPts val="657"/>
              </a:spcBef>
              <a:spcAft>
                <a:spcPts val="0"/>
              </a:spcAft>
              <a:buClr>
                <a:schemeClr val="dk1"/>
              </a:buClr>
              <a:buSzPct val="117647"/>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A</a:t>
            </a:r>
            <a:r>
              <a:rPr b="0" i="0" lang="en-US" sz="1800" u="none" cap="none" strike="noStrike">
                <a:solidFill>
                  <a:schemeClr val="dk1"/>
                </a:solidFill>
                <a:latin typeface="Century Gothic"/>
                <a:ea typeface="Century Gothic"/>
                <a:cs typeface="Century Gothic"/>
                <a:sym typeface="Century Gothic"/>
              </a:rPr>
              <a:t>____________________________</a:t>
            </a:r>
            <a:endParaRPr/>
          </a:p>
          <a:p>
            <a:pPr indent="-342900" lvl="0" marL="431215" marR="0" rtl="0" algn="l">
              <a:lnSpc>
                <a:spcPct val="150000"/>
              </a:lnSpc>
              <a:spcBef>
                <a:spcPts val="657"/>
              </a:spcBef>
              <a:spcAft>
                <a:spcPts val="0"/>
              </a:spcAft>
              <a:buClr>
                <a:schemeClr val="dk1"/>
              </a:buClr>
              <a:buSzPct val="117647"/>
              <a:buFont typeface="Arial"/>
              <a:buAutoNum type="arabicPeriod"/>
            </a:pPr>
            <a:r>
              <a:rPr b="0" i="0" lang="en-US" sz="1800" u="sng" cap="none" strike="noStrike">
                <a:solidFill>
                  <a:srgbClr val="FF0000"/>
                </a:solidFill>
                <a:latin typeface="Century Gothic"/>
                <a:ea typeface="Century Gothic"/>
                <a:cs typeface="Century Gothic"/>
                <a:sym typeface="Century Gothic"/>
              </a:rPr>
              <a:t>Answers vary. Answer could include that using cover crops and reduced tillage or no till can decrease erosion, reduce runoff, improve wildlife habitat, etc., and is generally more beneficial compared to a conventional system.</a:t>
            </a:r>
            <a:endParaRPr/>
          </a:p>
        </p:txBody>
      </p:sp>
      <p:sp>
        <p:nvSpPr>
          <p:cNvPr id="349" name="Google Shape;349;p23"/>
          <p:cNvSpPr txBox="1"/>
          <p:nvPr/>
        </p:nvSpPr>
        <p:spPr>
          <a:xfrm>
            <a:off x="5088630" y="1233755"/>
            <a:ext cx="4640660" cy="6730983"/>
          </a:xfrm>
          <a:prstGeom prst="rect">
            <a:avLst/>
          </a:prstGeom>
          <a:noFill/>
          <a:ln>
            <a:noFill/>
          </a:ln>
        </p:spPr>
        <p:txBody>
          <a:bodyPr anchorCtr="0" anchor="t" bIns="45700" lIns="91425" spcFirstLastPara="1" rIns="91425" wrap="square" tIns="45700">
            <a:no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sng" cap="none" strike="noStrike">
                <a:solidFill>
                  <a:schemeClr val="dk1"/>
                </a:solidFill>
                <a:latin typeface="Century Gothic"/>
                <a:ea typeface="Century Gothic"/>
                <a:cs typeface="Century Gothic"/>
                <a:sym typeface="Century Gothic"/>
              </a:rPr>
              <a:t>Vocabulary</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Pistil - _</a:t>
            </a:r>
            <a:r>
              <a:rPr b="0" i="0" lang="en-US" sz="1600" u="sng" cap="none" strike="noStrike">
                <a:solidFill>
                  <a:srgbClr val="FF0000"/>
                </a:solidFill>
                <a:latin typeface="Century Gothic"/>
                <a:ea typeface="Century Gothic"/>
                <a:cs typeface="Century Gothic"/>
                <a:sym typeface="Century Gothic"/>
              </a:rPr>
              <a:t>center of the female flower</a:t>
            </a:r>
            <a:r>
              <a:rPr b="0" i="0" lang="en-US" sz="1600" u="none" cap="none" strike="noStrike">
                <a:solidFill>
                  <a:schemeClr val="dk1"/>
                </a:solidFill>
                <a:latin typeface="Century Gothic"/>
                <a:ea typeface="Century Gothic"/>
                <a:cs typeface="Century Gothic"/>
                <a:sym typeface="Century Gothic"/>
              </a:rPr>
              <a:t>_________ 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Stamens - __</a:t>
            </a:r>
            <a:r>
              <a:rPr b="0" i="0" lang="en-US" sz="1600" u="sng" cap="none" strike="noStrike">
                <a:solidFill>
                  <a:srgbClr val="FF0000"/>
                </a:solidFill>
                <a:latin typeface="Century Gothic"/>
                <a:ea typeface="Century Gothic"/>
                <a:cs typeface="Century Gothic"/>
                <a:sym typeface="Century Gothic"/>
              </a:rPr>
              <a:t>parts of the flower around the</a:t>
            </a:r>
            <a:r>
              <a:rPr b="0" i="0" lang="en-US" sz="1600" u="none" cap="none" strike="noStrike">
                <a:solidFill>
                  <a:schemeClr val="dk1"/>
                </a:solidFill>
                <a:latin typeface="Century Gothic"/>
                <a:ea typeface="Century Gothic"/>
                <a:cs typeface="Century Gothic"/>
                <a:sym typeface="Century Gothic"/>
              </a:rPr>
              <a:t>_</a:t>
            </a:r>
            <a:endParaRPr/>
          </a:p>
          <a:p>
            <a:pPr indent="0" lvl="0" marL="88315" marR="0" rtl="0" algn="l">
              <a:lnSpc>
                <a:spcPct val="90000"/>
              </a:lnSpc>
              <a:spcBef>
                <a:spcPts val="657"/>
              </a:spcBef>
              <a:spcAft>
                <a:spcPts val="0"/>
              </a:spcAft>
              <a:buClr>
                <a:schemeClr val="dk1"/>
              </a:buClr>
              <a:buSzPts val="1800"/>
              <a:buFont typeface="Arial"/>
              <a:buNone/>
            </a:pPr>
            <a:r>
              <a:rPr b="0" i="0" lang="en-US" sz="1600" u="sng" cap="none" strike="noStrike">
                <a:solidFill>
                  <a:srgbClr val="FF0000"/>
                </a:solidFill>
                <a:latin typeface="Century Gothic"/>
                <a:ea typeface="Century Gothic"/>
                <a:cs typeface="Century Gothic"/>
                <a:sym typeface="Century Gothic"/>
              </a:rPr>
              <a:t>pistil</a:t>
            </a:r>
            <a:r>
              <a:rPr b="0" i="0" lang="en-US" sz="1600" u="none" cap="none" strike="noStrike">
                <a:solidFill>
                  <a:schemeClr val="dk1"/>
                </a:solidFill>
                <a:latin typeface="Century Gothic"/>
                <a:ea typeface="Century Gothic"/>
                <a:cs typeface="Century Gothic"/>
                <a:sym typeface="Century Gothic"/>
              </a:rPr>
              <a:t>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Stigma - _</a:t>
            </a:r>
            <a:r>
              <a:rPr b="0" i="0" lang="en-US" sz="1600" u="sng" cap="none" strike="noStrike">
                <a:solidFill>
                  <a:srgbClr val="FF0000"/>
                </a:solidFill>
                <a:latin typeface="Century Gothic"/>
                <a:ea typeface="Century Gothic"/>
                <a:cs typeface="Century Gothic"/>
                <a:sym typeface="Century Gothic"/>
              </a:rPr>
              <a:t>sticky part at the top of the pistil</a:t>
            </a:r>
            <a:r>
              <a:rPr b="0" i="0" lang="en-US" sz="1600" u="none" cap="none" strike="noStrike">
                <a:solidFill>
                  <a:schemeClr val="dk1"/>
                </a:solidFill>
                <a:latin typeface="Century Gothic"/>
                <a:ea typeface="Century Gothic"/>
                <a:cs typeface="Century Gothic"/>
                <a:sym typeface="Century Gothic"/>
              </a:rPr>
              <a:t>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__________________________________________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Pollen - _ </a:t>
            </a:r>
            <a:r>
              <a:rPr b="0" i="0" lang="en-US" sz="1600" u="sng" cap="none" strike="noStrike">
                <a:solidFill>
                  <a:srgbClr val="FF0000"/>
                </a:solidFill>
                <a:latin typeface="Century Gothic"/>
                <a:ea typeface="Century Gothic"/>
                <a:cs typeface="Century Gothic"/>
                <a:sym typeface="Century Gothic"/>
              </a:rPr>
              <a:t>yellow powder created by the</a:t>
            </a:r>
            <a:r>
              <a:rPr b="0" i="0" lang="en-US" sz="1600" u="none" cap="none" strike="noStrike">
                <a:solidFill>
                  <a:schemeClr val="dk1"/>
                </a:solidFill>
                <a:latin typeface="Century Gothic"/>
                <a:ea typeface="Century Gothic"/>
                <a:cs typeface="Century Gothic"/>
                <a:sym typeface="Century Gothic"/>
              </a:rPr>
              <a:t>___</a:t>
            </a:r>
            <a:endParaRPr/>
          </a:p>
          <a:p>
            <a:pPr indent="0" lvl="0" marL="88315" marR="0" rtl="0" algn="l">
              <a:lnSpc>
                <a:spcPct val="90000"/>
              </a:lnSpc>
              <a:spcBef>
                <a:spcPts val="657"/>
              </a:spcBef>
              <a:spcAft>
                <a:spcPts val="0"/>
              </a:spcAft>
              <a:buClr>
                <a:schemeClr val="dk1"/>
              </a:buClr>
              <a:buSzPts val="1800"/>
              <a:buFont typeface="Arial"/>
              <a:buNone/>
            </a:pPr>
            <a:r>
              <a:rPr b="0" i="0" lang="en-US" sz="1600" u="sng" cap="none" strike="noStrike">
                <a:solidFill>
                  <a:srgbClr val="FF0000"/>
                </a:solidFill>
                <a:latin typeface="Century Gothic"/>
                <a:ea typeface="Century Gothic"/>
                <a:cs typeface="Century Gothic"/>
                <a:sym typeface="Century Gothic"/>
              </a:rPr>
              <a:t>stamens</a:t>
            </a:r>
            <a:r>
              <a:rPr b="0" i="0" lang="en-US" sz="1600" u="none" cap="none" strike="noStrike">
                <a:solidFill>
                  <a:schemeClr val="dk1"/>
                </a:solidFill>
                <a:latin typeface="Century Gothic"/>
                <a:ea typeface="Century Gothic"/>
                <a:cs typeface="Century Gothic"/>
                <a:sym typeface="Century Gothic"/>
              </a:rPr>
              <a:t>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Pumpkin -_</a:t>
            </a:r>
            <a:r>
              <a:rPr b="0" i="0" lang="en-US" sz="1600" u="sng" cap="none" strike="noStrike">
                <a:solidFill>
                  <a:srgbClr val="FF0000"/>
                </a:solidFill>
                <a:latin typeface="Century Gothic"/>
                <a:ea typeface="Century Gothic"/>
                <a:cs typeface="Century Gothic"/>
                <a:sym typeface="Century Gothic"/>
              </a:rPr>
              <a:t>fruit that starts at the base of the</a:t>
            </a:r>
            <a:endParaRPr/>
          </a:p>
          <a:p>
            <a:pPr indent="0" lvl="0" marL="88315" marR="0" rtl="0" algn="l">
              <a:lnSpc>
                <a:spcPct val="90000"/>
              </a:lnSpc>
              <a:spcBef>
                <a:spcPts val="657"/>
              </a:spcBef>
              <a:spcAft>
                <a:spcPts val="0"/>
              </a:spcAft>
              <a:buClr>
                <a:schemeClr val="dk1"/>
              </a:buClr>
              <a:buSzPts val="1800"/>
              <a:buFont typeface="Arial"/>
              <a:buNone/>
            </a:pPr>
            <a:r>
              <a:rPr b="0" i="0" lang="en-US" sz="1600" u="sng" cap="none" strike="noStrike">
                <a:solidFill>
                  <a:srgbClr val="FF0000"/>
                </a:solidFill>
                <a:latin typeface="Century Gothic"/>
                <a:ea typeface="Century Gothic"/>
                <a:cs typeface="Century Gothic"/>
                <a:sym typeface="Century Gothic"/>
              </a:rPr>
              <a:t> female flower</a:t>
            </a:r>
            <a:r>
              <a:rPr b="0" i="0" lang="en-US" sz="1600" u="none" cap="none" strike="noStrike">
                <a:solidFill>
                  <a:schemeClr val="dk1"/>
                </a:solidFill>
                <a:latin typeface="Century Gothic"/>
                <a:ea typeface="Century Gothic"/>
                <a:cs typeface="Century Gothic"/>
                <a:sym typeface="Century Gothic"/>
              </a:rPr>
              <a:t>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Ovules - _</a:t>
            </a:r>
            <a:r>
              <a:rPr b="0" i="0" lang="en-US" sz="1600" u="sng" cap="none" strike="noStrike">
                <a:solidFill>
                  <a:srgbClr val="FF0000"/>
                </a:solidFill>
                <a:latin typeface="Century Gothic"/>
                <a:ea typeface="Century Gothic"/>
                <a:cs typeface="Century Gothic"/>
                <a:sym typeface="Century Gothic"/>
              </a:rPr>
              <a:t>tiny egg cells at the bottom of the pistil </a:t>
            </a:r>
            <a:r>
              <a:rPr b="0" i="0" lang="en-US" sz="1600" u="none" cap="none" strike="noStrike">
                <a:solidFill>
                  <a:schemeClr val="dk1"/>
                </a:solidFill>
                <a:latin typeface="Century Gothic"/>
                <a:ea typeface="Century Gothic"/>
                <a:cs typeface="Century Gothic"/>
                <a:sym typeface="Century Gothic"/>
              </a:rPr>
              <a:t>_____________________________________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Vine - _</a:t>
            </a:r>
            <a:r>
              <a:rPr b="0" i="0" lang="en-US" sz="1600" u="sng" cap="none" strike="noStrike">
                <a:solidFill>
                  <a:srgbClr val="FF0000"/>
                </a:solidFill>
                <a:latin typeface="Century Gothic"/>
                <a:ea typeface="Century Gothic"/>
                <a:cs typeface="Century Gothic"/>
                <a:sym typeface="Century Gothic"/>
              </a:rPr>
              <a:t>long flexible stems that trail or creep along the ground  or climb by clinging to a support with tendrils or claspers</a:t>
            </a:r>
            <a:r>
              <a:rPr b="0" i="0" lang="en-US" sz="1600" u="none" cap="none" strike="noStrike">
                <a:solidFill>
                  <a:schemeClr val="dk1"/>
                </a:solidFill>
                <a:latin typeface="Century Gothic"/>
                <a:ea typeface="Century Gothic"/>
                <a:cs typeface="Century Gothic"/>
                <a:sym typeface="Century Gothic"/>
              </a:rPr>
              <a:t>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Blossom - _</a:t>
            </a:r>
            <a:r>
              <a:rPr b="0" i="0" lang="en-US" sz="1600" u="sng" cap="none" strike="noStrike">
                <a:solidFill>
                  <a:srgbClr val="FF0000"/>
                </a:solidFill>
                <a:latin typeface="Century Gothic"/>
                <a:ea typeface="Century Gothic"/>
                <a:cs typeface="Century Gothic"/>
                <a:sym typeface="Century Gothic"/>
              </a:rPr>
              <a:t>the flower of the plant that will</a:t>
            </a:r>
            <a:endParaRPr/>
          </a:p>
          <a:p>
            <a:pPr indent="0" lvl="0" marL="88315" marR="0" rtl="0" algn="l">
              <a:lnSpc>
                <a:spcPct val="90000"/>
              </a:lnSpc>
              <a:spcBef>
                <a:spcPts val="657"/>
              </a:spcBef>
              <a:spcAft>
                <a:spcPts val="0"/>
              </a:spcAft>
              <a:buClr>
                <a:schemeClr val="dk1"/>
              </a:buClr>
              <a:buSzPts val="1800"/>
              <a:buFont typeface="Arial"/>
              <a:buNone/>
            </a:pPr>
            <a:r>
              <a:rPr b="0" i="0" lang="en-US" sz="1600" u="sng" cap="none" strike="noStrike">
                <a:solidFill>
                  <a:srgbClr val="FF0000"/>
                </a:solidFill>
                <a:latin typeface="Century Gothic"/>
                <a:ea typeface="Century Gothic"/>
                <a:cs typeface="Century Gothic"/>
                <a:sym typeface="Century Gothic"/>
              </a:rPr>
              <a:t>turn into the pumpkin</a:t>
            </a:r>
            <a:r>
              <a:rPr b="0" i="0" lang="en-US" sz="1600" u="none" cap="none" strike="noStrike">
                <a:solidFill>
                  <a:schemeClr val="dk1"/>
                </a:solidFill>
                <a:latin typeface="Century Gothic"/>
                <a:ea typeface="Century Gothic"/>
                <a:cs typeface="Century Gothic"/>
                <a:sym typeface="Century Gothic"/>
              </a:rPr>
              <a:t>_____________________</a:t>
            </a:r>
            <a:endParaRPr/>
          </a:p>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Pollination - _</a:t>
            </a:r>
            <a:r>
              <a:rPr b="0" i="0" lang="en-US" sz="1600" u="sng" cap="none" strike="noStrike">
                <a:solidFill>
                  <a:srgbClr val="FF0000"/>
                </a:solidFill>
                <a:latin typeface="Century Gothic"/>
                <a:ea typeface="Century Gothic"/>
                <a:cs typeface="Century Gothic"/>
                <a:sym typeface="Century Gothic"/>
              </a:rPr>
              <a:t>the  transfer of pollen from the anther (from stamen of a male flower) to</a:t>
            </a:r>
            <a:r>
              <a:rPr b="0" i="0" lang="en-US" sz="1600" u="none" cap="none" strike="noStrike">
                <a:solidFill>
                  <a:schemeClr val="dk1"/>
                </a:solidFill>
                <a:latin typeface="Century Gothic"/>
                <a:ea typeface="Century Gothic"/>
                <a:cs typeface="Century Gothic"/>
                <a:sym typeface="Century Gothic"/>
              </a:rPr>
              <a:t>___</a:t>
            </a:r>
            <a:r>
              <a:rPr b="0" i="0" lang="en-US" sz="1600" u="sng" cap="none" strike="noStrike">
                <a:solidFill>
                  <a:srgbClr val="FF0000"/>
                </a:solidFill>
                <a:latin typeface="Century Gothic"/>
                <a:ea typeface="Century Gothic"/>
                <a:cs typeface="Century Gothic"/>
                <a:sym typeface="Century Gothic"/>
              </a:rPr>
              <a:t> the stigma (from pistil of a female flower)</a:t>
            </a:r>
            <a:r>
              <a:rPr b="0" i="0" lang="en-US" sz="1600" u="none" cap="none" strike="noStrike">
                <a:solidFill>
                  <a:schemeClr val="dk1"/>
                </a:solidFill>
                <a:latin typeface="Century Gothic"/>
                <a:ea typeface="Century Gothic"/>
                <a:cs typeface="Century Gothic"/>
                <a:sym typeface="Century Gothic"/>
              </a:rPr>
              <a:t>___</a:t>
            </a:r>
            <a:endParaRPr b="0" i="0" sz="16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Diagram&#10;&#10;Description automatically generated" id="354" name="Google Shape;354;p24"/>
          <p:cNvPicPr preferRelativeResize="0"/>
          <p:nvPr/>
        </p:nvPicPr>
        <p:blipFill rotWithShape="1">
          <a:blip r:embed="rId3">
            <a:alphaModFix/>
          </a:blip>
          <a:srcRect b="0" l="0" r="0" t="0"/>
          <a:stretch/>
        </p:blipFill>
        <p:spPr>
          <a:xfrm>
            <a:off x="256331" y="225396"/>
            <a:ext cx="5250661" cy="3615210"/>
          </a:xfrm>
          <a:prstGeom prst="rect">
            <a:avLst/>
          </a:prstGeom>
          <a:noFill/>
          <a:ln>
            <a:noFill/>
          </a:ln>
        </p:spPr>
      </p:pic>
      <p:cxnSp>
        <p:nvCxnSpPr>
          <p:cNvPr id="355" name="Google Shape;355;p24"/>
          <p:cNvCxnSpPr/>
          <p:nvPr/>
        </p:nvCxnSpPr>
        <p:spPr>
          <a:xfrm rot="10800000">
            <a:off x="5622549" y="0"/>
            <a:ext cx="0" cy="7772400"/>
          </a:xfrm>
          <a:prstGeom prst="straightConnector1">
            <a:avLst/>
          </a:prstGeom>
          <a:noFill/>
          <a:ln cap="flat" cmpd="sng" w="9525">
            <a:solidFill>
              <a:schemeClr val="dk1"/>
            </a:solidFill>
            <a:prstDash val="solid"/>
            <a:round/>
            <a:headEnd len="sm" w="sm" type="none"/>
            <a:tailEnd len="sm" w="sm" type="none"/>
          </a:ln>
        </p:spPr>
      </p:cxnSp>
      <p:cxnSp>
        <p:nvCxnSpPr>
          <p:cNvPr id="356" name="Google Shape;356;p24"/>
          <p:cNvCxnSpPr/>
          <p:nvPr/>
        </p:nvCxnSpPr>
        <p:spPr>
          <a:xfrm rot="10800000">
            <a:off x="-85918" y="3886200"/>
            <a:ext cx="5708467" cy="0"/>
          </a:xfrm>
          <a:prstGeom prst="straightConnector1">
            <a:avLst/>
          </a:prstGeom>
          <a:noFill/>
          <a:ln cap="flat" cmpd="sng" w="9525">
            <a:solidFill>
              <a:schemeClr val="dk1"/>
            </a:solidFill>
            <a:prstDash val="solid"/>
            <a:round/>
            <a:headEnd len="sm" w="sm" type="none"/>
            <a:tailEnd len="sm" w="sm" type="none"/>
          </a:ln>
        </p:spPr>
      </p:cxnSp>
      <p:sp>
        <p:nvSpPr>
          <p:cNvPr id="357" name="Google Shape;357;p24"/>
          <p:cNvSpPr txBox="1"/>
          <p:nvPr/>
        </p:nvSpPr>
        <p:spPr>
          <a:xfrm>
            <a:off x="256459" y="82426"/>
            <a:ext cx="1392962" cy="547589"/>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Model</a:t>
            </a:r>
            <a:endParaRPr/>
          </a:p>
        </p:txBody>
      </p:sp>
      <p:sp>
        <p:nvSpPr>
          <p:cNvPr id="358" name="Google Shape;358;p24"/>
          <p:cNvSpPr txBox="1"/>
          <p:nvPr/>
        </p:nvSpPr>
        <p:spPr>
          <a:xfrm>
            <a:off x="392470" y="3977389"/>
            <a:ext cx="4795978" cy="3615213"/>
          </a:xfrm>
          <a:prstGeom prst="rect">
            <a:avLst/>
          </a:prstGeom>
          <a:noFill/>
          <a:ln>
            <a:noFill/>
          </a:ln>
        </p:spPr>
        <p:txBody>
          <a:bodyPr anchorCtr="0" anchor="t" bIns="45700" lIns="91425" spcFirstLastPara="1" rIns="91425" wrap="square" tIns="45700">
            <a:normAutofit fontScale="92500"/>
          </a:bodyPr>
          <a:lstStyle/>
          <a:p>
            <a:pPr indent="0" lvl="0" marL="88315" marR="0" rtl="0" algn="l">
              <a:lnSpc>
                <a:spcPct val="90000"/>
              </a:lnSpc>
              <a:spcBef>
                <a:spcPts val="657"/>
              </a:spcBef>
              <a:spcAft>
                <a:spcPts val="0"/>
              </a:spcAft>
              <a:buClr>
                <a:schemeClr val="dk1"/>
              </a:buClr>
              <a:buSzPct val="108108"/>
              <a:buFont typeface="Arial"/>
              <a:buNone/>
            </a:pPr>
            <a:r>
              <a:rPr b="0" i="0" lang="en-US" sz="1800" u="sng" cap="none" strike="noStrike">
                <a:solidFill>
                  <a:schemeClr val="dk1"/>
                </a:solidFill>
                <a:latin typeface="Century Gothic"/>
                <a:ea typeface="Century Gothic"/>
                <a:cs typeface="Century Gothic"/>
                <a:sym typeface="Century Gothic"/>
              </a:rPr>
              <a:t>Comparison</a:t>
            </a:r>
            <a:endParaRPr/>
          </a:p>
          <a:p>
            <a:pPr indent="-342900" lvl="0" marL="431215" marR="0" rtl="0" algn="l">
              <a:lnSpc>
                <a:spcPct val="150000"/>
              </a:lnSpc>
              <a:spcBef>
                <a:spcPts val="0"/>
              </a:spcBef>
              <a:spcAft>
                <a:spcPts val="0"/>
              </a:spcAft>
              <a:buClr>
                <a:schemeClr val="dk1"/>
              </a:buClr>
              <a:buSzPct val="108108"/>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male flowers are smaller</a:t>
            </a:r>
            <a:r>
              <a:rPr b="0" i="0" lang="en-US" sz="1800" u="none" cap="none" strike="noStrike">
                <a:solidFill>
                  <a:schemeClr val="dk1"/>
                </a:solidFill>
                <a:latin typeface="Century Gothic"/>
                <a:ea typeface="Century Gothic"/>
                <a:cs typeface="Century Gothic"/>
                <a:sym typeface="Century Gothic"/>
              </a:rPr>
              <a:t>______________</a:t>
            </a:r>
            <a:endParaRPr/>
          </a:p>
          <a:p>
            <a:pPr indent="-342900" lvl="0" marL="431215" marR="0" rtl="0" algn="l">
              <a:lnSpc>
                <a:spcPct val="150000"/>
              </a:lnSpc>
              <a:spcBef>
                <a:spcPts val="0"/>
              </a:spcBef>
              <a:spcAft>
                <a:spcPts val="0"/>
              </a:spcAft>
              <a:buClr>
                <a:schemeClr val="dk1"/>
              </a:buClr>
              <a:buSzPct val="108108"/>
              <a:buFont typeface="Arial"/>
              <a:buAutoNum type="arabicPeriod"/>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male flowers – flower, stem</a:t>
            </a:r>
            <a:r>
              <a:rPr b="0" i="0" lang="en-US" sz="1800" u="none" cap="none" strike="noStrike">
                <a:solidFill>
                  <a:schemeClr val="dk1"/>
                </a:solidFill>
                <a:latin typeface="Century Gothic"/>
                <a:ea typeface="Century Gothic"/>
                <a:cs typeface="Century Gothic"/>
                <a:sym typeface="Century Gothic"/>
              </a:rPr>
              <a:t>___________</a:t>
            </a:r>
            <a:endParaRPr/>
          </a:p>
          <a:p>
            <a:pPr indent="0" lvl="0" marL="88315" marR="0" rtl="0" algn="l">
              <a:lnSpc>
                <a:spcPct val="150000"/>
              </a:lnSpc>
              <a:spcBef>
                <a:spcPts val="0"/>
              </a:spcBef>
              <a:spcAft>
                <a:spcPts val="0"/>
              </a:spcAft>
              <a:buClr>
                <a:schemeClr val="dk1"/>
              </a:buClr>
              <a:buSzPct val="108108"/>
              <a:buFont typeface="Arial"/>
              <a:buNone/>
            </a:pPr>
            <a:r>
              <a:rPr b="0" i="0" lang="en-US" sz="1800" u="none" cap="none" strike="noStrike">
                <a:solidFill>
                  <a:schemeClr val="dk1"/>
                </a:solidFill>
                <a:latin typeface="Century Gothic"/>
                <a:ea typeface="Century Gothic"/>
                <a:cs typeface="Century Gothic"/>
                <a:sym typeface="Century Gothic"/>
              </a:rPr>
              <a:t>     _</a:t>
            </a:r>
            <a:r>
              <a:rPr b="0" i="0" lang="en-US" sz="1800" u="sng" cap="none" strike="noStrike">
                <a:solidFill>
                  <a:srgbClr val="FF0000"/>
                </a:solidFill>
                <a:latin typeface="Century Gothic"/>
                <a:ea typeface="Century Gothic"/>
                <a:cs typeface="Century Gothic"/>
                <a:sym typeface="Century Gothic"/>
              </a:rPr>
              <a:t>female flowers – flower, fruit, stem</a:t>
            </a:r>
            <a:r>
              <a:rPr b="0" i="0" lang="en-US" sz="1800" u="none" cap="none" strike="noStrike">
                <a:solidFill>
                  <a:schemeClr val="dk1"/>
                </a:solidFill>
                <a:latin typeface="Century Gothic"/>
                <a:ea typeface="Century Gothic"/>
                <a:cs typeface="Century Gothic"/>
                <a:sym typeface="Century Gothic"/>
              </a:rPr>
              <a:t>_____</a:t>
            </a:r>
            <a:endParaRPr/>
          </a:p>
          <a:p>
            <a:pPr indent="-342900" lvl="0" marL="431215" marR="0" rtl="0" algn="l">
              <a:lnSpc>
                <a:spcPct val="150000"/>
              </a:lnSpc>
              <a:spcBef>
                <a:spcPts val="0"/>
              </a:spcBef>
              <a:spcAft>
                <a:spcPts val="0"/>
              </a:spcAft>
              <a:buClr>
                <a:schemeClr val="dk1"/>
              </a:buClr>
              <a:buSzPct val="108108"/>
              <a:buFont typeface="Arial"/>
              <a:buAutoNum type="arabicPeriod" startAt="3"/>
            </a:pPr>
            <a:r>
              <a:rPr b="0" i="0" lang="en-US" sz="1800" u="none" cap="none" strike="noStrike">
                <a:solidFill>
                  <a:schemeClr val="dk1"/>
                </a:solidFill>
                <a:latin typeface="Century Gothic"/>
                <a:ea typeface="Century Gothic"/>
                <a:cs typeface="Century Gothic"/>
                <a:sym typeface="Century Gothic"/>
              </a:rPr>
              <a:t>_</a:t>
            </a:r>
            <a:r>
              <a:rPr b="0" i="0" lang="en-US" sz="1800" u="sng" cap="none" strike="noStrike">
                <a:solidFill>
                  <a:srgbClr val="FF0000"/>
                </a:solidFill>
                <a:latin typeface="Century Gothic"/>
                <a:ea typeface="Century Gothic"/>
                <a:cs typeface="Century Gothic"/>
                <a:sym typeface="Century Gothic"/>
              </a:rPr>
              <a:t>male flowers show up first</a:t>
            </a:r>
            <a:r>
              <a:rPr b="0" i="0" lang="en-US" sz="1800" u="none" cap="none" strike="noStrike">
                <a:solidFill>
                  <a:schemeClr val="dk1"/>
                </a:solidFill>
                <a:latin typeface="Century Gothic"/>
                <a:ea typeface="Century Gothic"/>
                <a:cs typeface="Century Gothic"/>
                <a:sym typeface="Century Gothic"/>
              </a:rPr>
              <a:t>_____________</a:t>
            </a:r>
            <a:endParaRPr/>
          </a:p>
          <a:p>
            <a:pPr indent="0" lvl="0" marL="88315" marR="0" rtl="0" algn="l">
              <a:lnSpc>
                <a:spcPct val="150000"/>
              </a:lnSpc>
              <a:spcBef>
                <a:spcPts val="657"/>
              </a:spcBef>
              <a:spcAft>
                <a:spcPts val="0"/>
              </a:spcAft>
              <a:buClr>
                <a:schemeClr val="dk1"/>
              </a:buClr>
              <a:buSzPct val="108108"/>
              <a:buFont typeface="Arial"/>
              <a:buNone/>
            </a:pPr>
            <a:r>
              <a:rPr b="0" i="0" lang="en-US" sz="1800" u="none" cap="none" strike="noStrike">
                <a:solidFill>
                  <a:schemeClr val="dk1"/>
                </a:solidFill>
                <a:latin typeface="Century Gothic"/>
                <a:ea typeface="Century Gothic"/>
                <a:cs typeface="Century Gothic"/>
                <a:sym typeface="Century Gothic"/>
              </a:rPr>
              <a:t>Bonus. __</a:t>
            </a:r>
            <a:r>
              <a:rPr b="0" i="0" lang="en-US" sz="1800" u="sng" cap="none" strike="noStrike">
                <a:solidFill>
                  <a:srgbClr val="FF0000"/>
                </a:solidFill>
                <a:latin typeface="Century Gothic"/>
                <a:ea typeface="Century Gothic"/>
                <a:cs typeface="Century Gothic"/>
                <a:sym typeface="Century Gothic"/>
              </a:rPr>
              <a:t>Male – anther, part of stamen</a:t>
            </a:r>
            <a:r>
              <a:rPr b="0" i="0" lang="en-US" sz="1800" u="none" cap="none" strike="noStrike">
                <a:solidFill>
                  <a:schemeClr val="dk1"/>
                </a:solidFill>
                <a:latin typeface="Century Gothic"/>
                <a:ea typeface="Century Gothic"/>
                <a:cs typeface="Century Gothic"/>
                <a:sym typeface="Century Gothic"/>
              </a:rPr>
              <a:t>___ _</a:t>
            </a:r>
            <a:r>
              <a:rPr b="0" i="0" lang="en-US" sz="1800" u="sng" cap="none" strike="noStrike">
                <a:solidFill>
                  <a:srgbClr val="FF0000"/>
                </a:solidFill>
                <a:latin typeface="Century Gothic"/>
                <a:ea typeface="Century Gothic"/>
                <a:cs typeface="Century Gothic"/>
                <a:sym typeface="Century Gothic"/>
              </a:rPr>
              <a:t>Female – stigma, part of pistil</a:t>
            </a:r>
            <a:r>
              <a:rPr b="0" i="0" lang="en-US" sz="1800" u="none" cap="none" strike="noStrike">
                <a:solidFill>
                  <a:schemeClr val="dk1"/>
                </a:solidFill>
                <a:latin typeface="Century Gothic"/>
                <a:ea typeface="Century Gothic"/>
                <a:cs typeface="Century Gothic"/>
                <a:sym typeface="Century Gothic"/>
              </a:rPr>
              <a:t>____________</a:t>
            </a:r>
            <a:endParaRPr/>
          </a:p>
        </p:txBody>
      </p:sp>
      <p:sp>
        <p:nvSpPr>
          <p:cNvPr id="359" name="Google Shape;359;p24"/>
          <p:cNvSpPr txBox="1"/>
          <p:nvPr/>
        </p:nvSpPr>
        <p:spPr>
          <a:xfrm>
            <a:off x="5853664" y="0"/>
            <a:ext cx="3812266" cy="7466628"/>
          </a:xfrm>
          <a:prstGeom prst="rect">
            <a:avLst/>
          </a:prstGeom>
          <a:noFill/>
          <a:ln>
            <a:noFill/>
          </a:ln>
        </p:spPr>
        <p:txBody>
          <a:bodyPr anchorCtr="0" anchor="t" bIns="45700" lIns="91425" spcFirstLastPara="1" rIns="91425" wrap="square" tIns="45700">
            <a:noAutofit/>
          </a:bodyPr>
          <a:lstStyle/>
          <a:p>
            <a:pPr indent="0" lvl="0" marL="88315" marR="0" rtl="0" algn="l">
              <a:lnSpc>
                <a:spcPct val="150000"/>
              </a:lnSpc>
              <a:spcBef>
                <a:spcPts val="657"/>
              </a:spcBef>
              <a:spcAft>
                <a:spcPts val="0"/>
              </a:spcAft>
              <a:buClr>
                <a:schemeClr val="dk1"/>
              </a:buClr>
              <a:buSzPts val="1800"/>
              <a:buFont typeface="Arial"/>
              <a:buNone/>
            </a:pPr>
            <a:r>
              <a:rPr b="0" i="0" lang="en-US" sz="1800" u="sng" cap="none" strike="noStrike">
                <a:solidFill>
                  <a:schemeClr val="dk1"/>
                </a:solidFill>
                <a:latin typeface="Century Gothic"/>
                <a:ea typeface="Century Gothic"/>
                <a:cs typeface="Century Gothic"/>
                <a:sym typeface="Century Gothic"/>
              </a:rPr>
              <a:t>Review</a:t>
            </a:r>
            <a:r>
              <a:rPr b="0" i="0" lang="en-US" sz="1800" u="none" cap="none" strike="noStrike">
                <a:solidFill>
                  <a:schemeClr val="dk1"/>
                </a:solidFill>
                <a:latin typeface="Century Gothic"/>
                <a:ea typeface="Century Gothic"/>
                <a:cs typeface="Century Gothic"/>
                <a:sym typeface="Century Gothic"/>
              </a:rPr>
              <a:t> _</a:t>
            </a:r>
            <a:r>
              <a:rPr b="0" i="0" lang="en-US" sz="1800" u="sng" cap="none" strike="noStrike">
                <a:solidFill>
                  <a:srgbClr val="FF0000"/>
                </a:solidFill>
                <a:latin typeface="Century Gothic"/>
                <a:ea typeface="Century Gothic"/>
                <a:cs typeface="Century Gothic"/>
                <a:sym typeface="Century Gothic"/>
              </a:rPr>
              <a:t>Answers vary.</a:t>
            </a:r>
            <a:r>
              <a:rPr b="0" i="0" lang="en-US" sz="1800" u="none" cap="none" strike="noStrike">
                <a:solidFill>
                  <a:schemeClr val="dk1"/>
                </a:solidFill>
                <a:latin typeface="Century Gothic"/>
                <a:ea typeface="Century Gothic"/>
                <a:cs typeface="Century Gothic"/>
                <a:sym typeface="Century Gothic"/>
              </a:rPr>
              <a:t>_________</a:t>
            </a:r>
            <a:endParaRPr/>
          </a:p>
          <a:p>
            <a:pPr indent="0" lvl="0" marL="88315" marR="0" rtl="0" algn="l">
              <a:lnSpc>
                <a:spcPct val="150000"/>
              </a:lnSpc>
              <a:spcBef>
                <a:spcPts val="657"/>
              </a:spcBef>
              <a:spcAft>
                <a:spcPts val="0"/>
              </a:spcAft>
              <a:buClr>
                <a:schemeClr val="dk1"/>
              </a:buClr>
              <a:buSzPts val="1800"/>
              <a:buFont typeface="Arial"/>
              <a:buNone/>
            </a:pPr>
            <a:r>
              <a:rPr b="0" i="0" lang="en-US" sz="1800" u="sng" cap="none" strike="noStrike">
                <a:solidFill>
                  <a:srgbClr val="FF0000"/>
                </a:solidFill>
                <a:latin typeface="Century Gothic"/>
                <a:ea typeface="Century Gothic"/>
                <a:cs typeface="Century Gothic"/>
                <a:sym typeface="Century Gothic"/>
              </a:rPr>
              <a:t>Answers could include:</a:t>
            </a:r>
            <a:r>
              <a:rPr b="0" i="0" lang="en-US" sz="1800" u="none" cap="none" strike="noStrike">
                <a:solidFill>
                  <a:schemeClr val="dk1"/>
                </a:solidFill>
                <a:latin typeface="Century Gothic"/>
                <a:ea typeface="Century Gothic"/>
                <a:cs typeface="Century Gothic"/>
                <a:sym typeface="Century Gothic"/>
              </a:rPr>
              <a:t>________</a:t>
            </a:r>
            <a:endParaRPr/>
          </a:p>
          <a:p>
            <a:pPr indent="0" lvl="0" marL="88315" marR="0" rtl="0" algn="l">
              <a:lnSpc>
                <a:spcPct val="150000"/>
              </a:lnSpc>
              <a:spcBef>
                <a:spcPts val="657"/>
              </a:spcBef>
              <a:spcAft>
                <a:spcPts val="0"/>
              </a:spcAft>
              <a:buClr>
                <a:schemeClr val="dk1"/>
              </a:buClr>
              <a:buSzPts val="1800"/>
              <a:buFont typeface="Arial"/>
              <a:buNone/>
            </a:pPr>
            <a:r>
              <a:rPr b="0" i="0" lang="en-US" sz="1800" u="none" cap="none" strike="noStrike">
                <a:solidFill>
                  <a:srgbClr val="FF0000"/>
                </a:solidFill>
                <a:latin typeface="Century Gothic"/>
                <a:ea typeface="Century Gothic"/>
                <a:cs typeface="Century Gothic"/>
                <a:sym typeface="Century Gothic"/>
              </a:rPr>
              <a:t>- </a:t>
            </a:r>
            <a:r>
              <a:rPr b="0" i="0" lang="en-US" sz="1800" u="sng" cap="none" strike="noStrike">
                <a:solidFill>
                  <a:srgbClr val="FF0000"/>
                </a:solidFill>
                <a:latin typeface="Century Gothic"/>
                <a:ea typeface="Century Gothic"/>
                <a:cs typeface="Century Gothic"/>
                <a:sym typeface="Century Gothic"/>
              </a:rPr>
              <a:t>Using cover crops, reducing tillage, and establishing or enhancing pollinator habitat are a few conservation practices that can be utilized on pumpkin operations.</a:t>
            </a:r>
            <a:endParaRPr/>
          </a:p>
          <a:p>
            <a:pPr indent="0" lvl="0" marL="88315" marR="0" rtl="0" algn="l">
              <a:lnSpc>
                <a:spcPct val="150000"/>
              </a:lnSpc>
              <a:spcBef>
                <a:spcPts val="657"/>
              </a:spcBef>
              <a:spcAft>
                <a:spcPts val="0"/>
              </a:spcAft>
              <a:buClr>
                <a:schemeClr val="dk1"/>
              </a:buClr>
              <a:buSzPts val="1800"/>
              <a:buFont typeface="Arial"/>
              <a:buNone/>
            </a:pPr>
            <a:r>
              <a:rPr b="0" i="0" lang="en-US" sz="1800" u="none" cap="none" strike="noStrike">
                <a:solidFill>
                  <a:srgbClr val="FF0000"/>
                </a:solidFill>
                <a:latin typeface="Century Gothic"/>
                <a:ea typeface="Century Gothic"/>
                <a:cs typeface="Century Gothic"/>
                <a:sym typeface="Century Gothic"/>
              </a:rPr>
              <a:t>- </a:t>
            </a:r>
            <a:r>
              <a:rPr b="0" i="0" lang="en-US" sz="1800" u="sng" cap="none" strike="noStrike">
                <a:solidFill>
                  <a:srgbClr val="FF0000"/>
                </a:solidFill>
                <a:latin typeface="Century Gothic"/>
                <a:ea typeface="Century Gothic"/>
                <a:cs typeface="Century Gothic"/>
                <a:sym typeface="Century Gothic"/>
              </a:rPr>
              <a:t>See vocabulary section for full list of flower components.</a:t>
            </a:r>
            <a:endParaRPr/>
          </a:p>
          <a:p>
            <a:pPr indent="0" lvl="0" marL="88315" marR="0" rtl="0" algn="l">
              <a:lnSpc>
                <a:spcPct val="150000"/>
              </a:lnSpc>
              <a:spcBef>
                <a:spcPts val="657"/>
              </a:spcBef>
              <a:spcAft>
                <a:spcPts val="0"/>
              </a:spcAft>
              <a:buClr>
                <a:schemeClr val="dk1"/>
              </a:buClr>
              <a:buSzPts val="1800"/>
              <a:buFont typeface="Arial"/>
              <a:buNone/>
            </a:pPr>
            <a:r>
              <a:rPr b="0" i="0" lang="en-US" sz="1800" u="none" cap="none" strike="noStrike">
                <a:solidFill>
                  <a:srgbClr val="FF0000"/>
                </a:solidFill>
                <a:latin typeface="Century Gothic"/>
                <a:ea typeface="Century Gothic"/>
                <a:cs typeface="Century Gothic"/>
                <a:sym typeface="Century Gothic"/>
              </a:rPr>
              <a:t>- </a:t>
            </a:r>
            <a:r>
              <a:rPr b="0" i="0" lang="en-US" sz="1800" u="sng" cap="none" strike="noStrike">
                <a:solidFill>
                  <a:srgbClr val="FF0000"/>
                </a:solidFill>
                <a:latin typeface="Century Gothic"/>
                <a:ea typeface="Century Gothic"/>
                <a:cs typeface="Century Gothic"/>
                <a:sym typeface="Century Gothic"/>
              </a:rPr>
              <a:t>Pollinators like squash bees are </a:t>
            </a:r>
            <a:r>
              <a:rPr b="1" i="0" lang="en-US" sz="1800" u="sng" cap="none" strike="noStrike">
                <a:solidFill>
                  <a:srgbClr val="FF0000"/>
                </a:solidFill>
                <a:latin typeface="Century Gothic"/>
                <a:ea typeface="Century Gothic"/>
                <a:cs typeface="Century Gothic"/>
                <a:sym typeface="Century Gothic"/>
              </a:rPr>
              <a:t>critical</a:t>
            </a:r>
            <a:r>
              <a:rPr b="0" i="0" lang="en-US" sz="1800" u="sng" cap="none" strike="noStrike">
                <a:solidFill>
                  <a:srgbClr val="FF0000"/>
                </a:solidFill>
                <a:latin typeface="Century Gothic"/>
                <a:ea typeface="Century Gothic"/>
                <a:cs typeface="Century Gothic"/>
                <a:sym typeface="Century Gothic"/>
              </a:rPr>
              <a:t> in the growth and production of pumpkins. A pumpkin develops at the base of a female flower after it is pollinated.</a:t>
            </a:r>
            <a:endParaRPr/>
          </a:p>
        </p:txBody>
      </p:sp>
      <p:sp>
        <p:nvSpPr>
          <p:cNvPr id="360" name="Google Shape;360;p24"/>
          <p:cNvSpPr txBox="1"/>
          <p:nvPr/>
        </p:nvSpPr>
        <p:spPr>
          <a:xfrm>
            <a:off x="1695842" y="1325259"/>
            <a:ext cx="964231" cy="53957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Leaf</a:t>
            </a:r>
            <a:endParaRPr b="0" i="0" sz="1800" u="none" cap="none" strike="noStrike">
              <a:solidFill>
                <a:schemeClr val="dk1"/>
              </a:solidFill>
              <a:latin typeface="Century Gothic"/>
              <a:ea typeface="Century Gothic"/>
              <a:cs typeface="Century Gothic"/>
              <a:sym typeface="Century Gothic"/>
            </a:endParaRPr>
          </a:p>
        </p:txBody>
      </p:sp>
      <p:sp>
        <p:nvSpPr>
          <p:cNvPr id="361" name="Google Shape;361;p24"/>
          <p:cNvSpPr txBox="1"/>
          <p:nvPr/>
        </p:nvSpPr>
        <p:spPr>
          <a:xfrm>
            <a:off x="3235464" y="2006746"/>
            <a:ext cx="1769982" cy="53957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Male flower</a:t>
            </a:r>
            <a:endParaRPr b="0" i="0" sz="1800" u="none" cap="none" strike="noStrike">
              <a:solidFill>
                <a:schemeClr val="dk1"/>
              </a:solidFill>
              <a:latin typeface="Century Gothic"/>
              <a:ea typeface="Century Gothic"/>
              <a:cs typeface="Century Gothic"/>
              <a:sym typeface="Century Gothic"/>
            </a:endParaRPr>
          </a:p>
        </p:txBody>
      </p:sp>
      <p:sp>
        <p:nvSpPr>
          <p:cNvPr id="362" name="Google Shape;362;p24"/>
          <p:cNvSpPr txBox="1"/>
          <p:nvPr/>
        </p:nvSpPr>
        <p:spPr>
          <a:xfrm>
            <a:off x="1465482" y="3392225"/>
            <a:ext cx="1769982" cy="53957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Female flower</a:t>
            </a:r>
            <a:endParaRPr b="0" i="0" sz="1800" u="none" cap="none" strike="noStrike">
              <a:solidFill>
                <a:schemeClr val="dk1"/>
              </a:solidFill>
              <a:latin typeface="Century Gothic"/>
              <a:ea typeface="Century Gothic"/>
              <a:cs typeface="Century Gothic"/>
              <a:sym typeface="Century Gothic"/>
            </a:endParaRPr>
          </a:p>
        </p:txBody>
      </p:sp>
      <p:sp>
        <p:nvSpPr>
          <p:cNvPr id="363" name="Google Shape;363;p24"/>
          <p:cNvSpPr txBox="1"/>
          <p:nvPr/>
        </p:nvSpPr>
        <p:spPr>
          <a:xfrm>
            <a:off x="696048" y="3099643"/>
            <a:ext cx="1769982" cy="53957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Pumpkin</a:t>
            </a:r>
            <a:endParaRPr b="0" i="0" sz="1800" u="none" cap="none" strike="noStrike">
              <a:solidFill>
                <a:schemeClr val="dk1"/>
              </a:solidFill>
              <a:latin typeface="Century Gothic"/>
              <a:ea typeface="Century Gothic"/>
              <a:cs typeface="Century Gothic"/>
              <a:sym typeface="Century Gothic"/>
            </a:endParaRPr>
          </a:p>
        </p:txBody>
      </p:sp>
      <p:sp>
        <p:nvSpPr>
          <p:cNvPr id="364" name="Google Shape;364;p24"/>
          <p:cNvSpPr txBox="1"/>
          <p:nvPr/>
        </p:nvSpPr>
        <p:spPr>
          <a:xfrm>
            <a:off x="2350473" y="1837658"/>
            <a:ext cx="1769982" cy="53957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chemeClr val="dk1"/>
                </a:solidFill>
                <a:latin typeface="Century Gothic"/>
                <a:ea typeface="Century Gothic"/>
                <a:cs typeface="Century Gothic"/>
                <a:sym typeface="Century Gothic"/>
              </a:rPr>
              <a:t>Vine</a:t>
            </a:r>
            <a:endParaRPr b="0" i="0" sz="1800" u="none" cap="none" strike="noStrike">
              <a:solidFill>
                <a:schemeClr val="dk1"/>
              </a:solidFill>
              <a:latin typeface="Century Gothic"/>
              <a:ea typeface="Century Gothic"/>
              <a:cs typeface="Century Gothic"/>
              <a:sym typeface="Century Gothic"/>
            </a:endParaRPr>
          </a:p>
        </p:txBody>
      </p:sp>
      <p:sp>
        <p:nvSpPr>
          <p:cNvPr id="365" name="Google Shape;365;p24"/>
          <p:cNvSpPr txBox="1"/>
          <p:nvPr/>
        </p:nvSpPr>
        <p:spPr>
          <a:xfrm>
            <a:off x="2020975" y="584210"/>
            <a:ext cx="3543796" cy="78661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600" u="none" cap="none" strike="noStrike">
                <a:solidFill>
                  <a:srgbClr val="FF0000"/>
                </a:solidFill>
                <a:latin typeface="Century Gothic"/>
                <a:ea typeface="Century Gothic"/>
                <a:cs typeface="Century Gothic"/>
                <a:sym typeface="Century Gothic"/>
              </a:rPr>
              <a:t>Answers vary but below is an example of a simple illustration.</a:t>
            </a:r>
            <a:endParaRPr b="0" i="0" sz="18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5"/>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3200">
                <a:latin typeface="Century Gothic"/>
                <a:ea typeface="Century Gothic"/>
                <a:cs typeface="Century Gothic"/>
                <a:sym typeface="Century Gothic"/>
              </a:rPr>
              <a:t>Acknowledgements</a:t>
            </a:r>
            <a:endParaRPr b="1">
              <a:latin typeface="Century Gothic"/>
              <a:ea typeface="Century Gothic"/>
              <a:cs typeface="Century Gothic"/>
              <a:sym typeface="Century Gothic"/>
            </a:endParaRPr>
          </a:p>
        </p:txBody>
      </p:sp>
      <p:sp>
        <p:nvSpPr>
          <p:cNvPr id="371" name="Google Shape;371;p25"/>
          <p:cNvSpPr txBox="1"/>
          <p:nvPr>
            <p:ph idx="1" type="body"/>
          </p:nvPr>
        </p:nvSpPr>
        <p:spPr>
          <a:xfrm>
            <a:off x="691516" y="1916116"/>
            <a:ext cx="8830757" cy="2955021"/>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000">
                <a:latin typeface="Century Gothic"/>
                <a:ea typeface="Century Gothic"/>
                <a:cs typeface="Century Gothic"/>
                <a:sym typeface="Century Gothic"/>
              </a:rPr>
              <a:t>Resources referenced are provided by Conservation Blueprint, Illinois Agriculture in the Classroom, National Agriculture in the Classroom, Seemingly Forever Timelapse, Susan V. Fisk, the University of Arizona Cooperative Extension, and Wild Floridian. Station format is modeled after Kesler Science Station Labs.</a:t>
            </a:r>
            <a:endParaRPr/>
          </a:p>
        </p:txBody>
      </p:sp>
      <p:pic>
        <p:nvPicPr>
          <p:cNvPr id="372" name="Google Shape;372;p25"/>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1" y="178021"/>
            <a:ext cx="10058400" cy="6552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2500">
                <a:latin typeface="Century Gothic"/>
                <a:ea typeface="Century Gothic"/>
                <a:cs typeface="Century Gothic"/>
                <a:sym typeface="Century Gothic"/>
              </a:rPr>
              <a:t>Teacher Instructions – Station Set-up &amp; Material List</a:t>
            </a:r>
            <a:endParaRPr/>
          </a:p>
        </p:txBody>
      </p:sp>
      <p:sp>
        <p:nvSpPr>
          <p:cNvPr id="105" name="Google Shape;105;p3"/>
          <p:cNvSpPr txBox="1"/>
          <p:nvPr>
            <p:ph idx="1" type="body"/>
          </p:nvPr>
        </p:nvSpPr>
        <p:spPr>
          <a:xfrm>
            <a:off x="579863" y="885140"/>
            <a:ext cx="4433015" cy="6649587"/>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b="1" lang="en-US" sz="1900" u="sng">
                <a:latin typeface="Century Gothic"/>
                <a:ea typeface="Century Gothic"/>
                <a:cs typeface="Century Gothic"/>
                <a:sym typeface="Century Gothic"/>
              </a:rPr>
              <a:t>Day 1 Stations</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These stations introduce topics and students will begin learning about pumpkins and associated conservation practices.</a:t>
            </a:r>
            <a:endParaRPr/>
          </a:p>
          <a:p>
            <a:pPr indent="-264946" lvl="0" marL="353261" rtl="0" algn="l">
              <a:lnSpc>
                <a:spcPct val="90000"/>
              </a:lnSpc>
              <a:spcBef>
                <a:spcPts val="657"/>
              </a:spcBef>
              <a:spcAft>
                <a:spcPts val="0"/>
              </a:spcAft>
              <a:buSzPts val="1800"/>
              <a:buFont typeface="Century Gothic"/>
              <a:buChar char="-"/>
            </a:pPr>
            <a:r>
              <a:rPr lang="en-US" sz="1900">
                <a:latin typeface="Century Gothic"/>
                <a:ea typeface="Century Gothic"/>
                <a:cs typeface="Century Gothic"/>
                <a:sym typeface="Century Gothic"/>
              </a:rPr>
              <a:t>Video</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Place a device (laptop, iPad, etc.) at the station. The video for this station is on YouTube. Students will watch the video and answer the related questions.</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Full URL: </a:t>
            </a:r>
            <a:r>
              <a:rPr lang="en-US" sz="1400" u="sng">
                <a:solidFill>
                  <a:schemeClr val="hlink"/>
                </a:solidFill>
                <a:latin typeface="Century Gothic"/>
                <a:ea typeface="Century Gothic"/>
                <a:cs typeface="Century Gothic"/>
                <a:sym typeface="Century Gothic"/>
                <a:hlinkClick r:id="rId3"/>
              </a:rPr>
              <a:t>https://youtu.be/8EwxlrJ_dZ4?si=GxfbQ4CN-j6hmNZ5</a:t>
            </a:r>
            <a:r>
              <a:rPr lang="en-US" sz="1400">
                <a:latin typeface="Century Gothic"/>
                <a:ea typeface="Century Gothic"/>
                <a:cs typeface="Century Gothic"/>
                <a:sym typeface="Century Gothic"/>
              </a:rPr>
              <a:t> </a:t>
            </a:r>
            <a:endParaRPr/>
          </a:p>
          <a:p>
            <a:pPr indent="-264946" lvl="0" marL="353261" rtl="0" algn="l">
              <a:lnSpc>
                <a:spcPct val="90000"/>
              </a:lnSpc>
              <a:spcBef>
                <a:spcPts val="657"/>
              </a:spcBef>
              <a:spcAft>
                <a:spcPts val="0"/>
              </a:spcAft>
              <a:buSzPts val="1800"/>
              <a:buFont typeface="Century Gothic"/>
              <a:buChar char="-"/>
            </a:pPr>
            <a:r>
              <a:rPr lang="en-US" sz="1900">
                <a:latin typeface="Century Gothic"/>
                <a:ea typeface="Century Gothic"/>
                <a:cs typeface="Century Gothic"/>
                <a:sym typeface="Century Gothic"/>
              </a:rPr>
              <a:t>Reading</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Print 2-3 copies of the </a:t>
            </a:r>
            <a:r>
              <a:rPr lang="en-US" sz="1400" u="sng">
                <a:solidFill>
                  <a:schemeClr val="hlink"/>
                </a:solidFill>
                <a:latin typeface="Century Gothic"/>
                <a:ea typeface="Century Gothic"/>
                <a:cs typeface="Century Gothic"/>
                <a:sym typeface="Century Gothic"/>
                <a:hlinkClick r:id="rId4"/>
              </a:rPr>
              <a:t>article</a:t>
            </a:r>
            <a:r>
              <a:rPr lang="en-US" sz="1400">
                <a:latin typeface="Century Gothic"/>
                <a:ea typeface="Century Gothic"/>
                <a:cs typeface="Century Gothic"/>
                <a:sym typeface="Century Gothic"/>
              </a:rPr>
              <a:t> so students can read independently at the station. The article can be found on the Crop Science Society of America website. Students will read the article and answer the related questions.</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Full URL: </a:t>
            </a:r>
            <a:r>
              <a:rPr lang="en-US" sz="1400" u="sng">
                <a:solidFill>
                  <a:schemeClr val="hlink"/>
                </a:solidFill>
                <a:latin typeface="Century Gothic"/>
                <a:ea typeface="Century Gothic"/>
                <a:cs typeface="Century Gothic"/>
                <a:sym typeface="Century Gothic"/>
                <a:hlinkClick r:id="rId5"/>
              </a:rPr>
              <a:t>https://www.crops.org/news/science-news/pumpkin-production-can-benefit-conservation-practices/</a:t>
            </a:r>
            <a:r>
              <a:rPr lang="en-US" sz="1400">
                <a:latin typeface="Century Gothic"/>
                <a:ea typeface="Century Gothic"/>
                <a:cs typeface="Century Gothic"/>
                <a:sym typeface="Century Gothic"/>
              </a:rPr>
              <a:t> </a:t>
            </a:r>
            <a:endParaRPr/>
          </a:p>
          <a:p>
            <a:pPr indent="-264946" lvl="0" marL="353261" rtl="0" algn="l">
              <a:lnSpc>
                <a:spcPct val="90000"/>
              </a:lnSpc>
              <a:spcBef>
                <a:spcPts val="657"/>
              </a:spcBef>
              <a:spcAft>
                <a:spcPts val="0"/>
              </a:spcAft>
              <a:buSzPts val="1800"/>
              <a:buFont typeface="Century Gothic"/>
              <a:buChar char="-"/>
            </a:pPr>
            <a:r>
              <a:rPr lang="en-US" sz="1900">
                <a:latin typeface="Century Gothic"/>
                <a:ea typeface="Century Gothic"/>
                <a:cs typeface="Century Gothic"/>
                <a:sym typeface="Century Gothic"/>
              </a:rPr>
              <a:t>Vocabulary</a:t>
            </a:r>
            <a:endParaRPr/>
          </a:p>
          <a:p>
            <a:pPr indent="0" lvl="0" marL="88315" rtl="0" algn="l">
              <a:lnSpc>
                <a:spcPct val="90000"/>
              </a:lnSpc>
              <a:spcBef>
                <a:spcPts val="657"/>
              </a:spcBef>
              <a:spcAft>
                <a:spcPts val="0"/>
              </a:spcAft>
              <a:buSzPts val="1800"/>
              <a:buNone/>
            </a:pPr>
            <a:r>
              <a:rPr lang="en-US" sz="1400">
                <a:latin typeface="Century Gothic"/>
                <a:ea typeface="Century Gothic"/>
                <a:cs typeface="Century Gothic"/>
                <a:sym typeface="Century Gothic"/>
              </a:rPr>
              <a:t>Place 1 or 2 sets of word and definition cards (included in this file) at this station. Students will pair the word with the correct definition and check with you for correctness.</a:t>
            </a:r>
            <a:endParaRPr/>
          </a:p>
        </p:txBody>
      </p:sp>
      <p:sp>
        <p:nvSpPr>
          <p:cNvPr id="106" name="Google Shape;106;p3"/>
          <p:cNvSpPr txBox="1"/>
          <p:nvPr/>
        </p:nvSpPr>
        <p:spPr>
          <a:xfrm>
            <a:off x="5158073" y="827597"/>
            <a:ext cx="4434840" cy="6707130"/>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1" i="0" lang="en-US" sz="1900" u="sng" cap="none" strike="noStrike">
                <a:solidFill>
                  <a:schemeClr val="dk1"/>
                </a:solidFill>
                <a:latin typeface="Century Gothic"/>
                <a:ea typeface="Century Gothic"/>
                <a:cs typeface="Century Gothic"/>
                <a:sym typeface="Century Gothic"/>
              </a:rPr>
              <a:t>Day 2 Stations</a:t>
            </a:r>
            <a:endParaRPr/>
          </a:p>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It will be helpful for students to have notes and introductory information from Day 1 stations before completing these stations.</a:t>
            </a:r>
            <a:endParaRPr/>
          </a:p>
          <a:p>
            <a:pPr indent="-264946" lvl="0" marL="353261" marR="0" rtl="0" algn="l">
              <a:lnSpc>
                <a:spcPct val="90000"/>
              </a:lnSpc>
              <a:spcBef>
                <a:spcPts val="657"/>
              </a:spcBef>
              <a:spcAft>
                <a:spcPts val="0"/>
              </a:spcAft>
              <a:buClr>
                <a:schemeClr val="dk1"/>
              </a:buClr>
              <a:buSzPts val="1800"/>
              <a:buFont typeface="Arial"/>
              <a:buChar char="-"/>
            </a:pPr>
            <a:r>
              <a:rPr b="0" i="0" lang="en-US" sz="1900" u="none" cap="none" strike="noStrike">
                <a:solidFill>
                  <a:schemeClr val="dk1"/>
                </a:solidFill>
                <a:latin typeface="Century Gothic"/>
                <a:ea typeface="Century Gothic"/>
                <a:cs typeface="Century Gothic"/>
                <a:sym typeface="Century Gothic"/>
              </a:rPr>
              <a:t>Model</a:t>
            </a:r>
            <a:endParaRPr/>
          </a:p>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Place a device (laptop, iPad, etc.) at the station. Key information for this station is found in the printed graphic (in this file) and a time-lapse video on YouTube. Students will review the materials and draw an accurate model of a pumpkin plant.</a:t>
            </a:r>
            <a:endParaRPr/>
          </a:p>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Full URL: </a:t>
            </a:r>
            <a:r>
              <a:rPr lang="en-US" u="sng">
                <a:solidFill>
                  <a:schemeClr val="hlink"/>
                </a:solidFill>
                <a:latin typeface="Century Gothic"/>
                <a:ea typeface="Century Gothic"/>
                <a:cs typeface="Century Gothic"/>
                <a:sym typeface="Century Gothic"/>
                <a:hlinkClick r:id="rId6"/>
              </a:rPr>
              <a:t>https://youtu.be/yHaPDJCLCqM?si=yiWMKvePoUdgsqDU</a:t>
            </a:r>
            <a:r>
              <a:rPr b="0" i="0" lang="en-US" sz="1400" u="none" cap="none" strike="noStrike">
                <a:solidFill>
                  <a:schemeClr val="accent1"/>
                </a:solidFill>
                <a:latin typeface="Century Gothic"/>
                <a:ea typeface="Century Gothic"/>
                <a:cs typeface="Century Gothic"/>
                <a:sym typeface="Century Gothic"/>
              </a:rPr>
              <a:t> </a:t>
            </a:r>
            <a:endParaRPr b="0" i="0" sz="2000" u="none" cap="none" strike="noStrike">
              <a:solidFill>
                <a:schemeClr val="accent1"/>
              </a:solidFill>
              <a:latin typeface="Century Gothic"/>
              <a:ea typeface="Century Gothic"/>
              <a:cs typeface="Century Gothic"/>
              <a:sym typeface="Century Gothic"/>
            </a:endParaRPr>
          </a:p>
          <a:p>
            <a:pPr indent="-264946" lvl="0" marL="353261" marR="0" rtl="0" algn="l">
              <a:lnSpc>
                <a:spcPct val="90000"/>
              </a:lnSpc>
              <a:spcBef>
                <a:spcPts val="657"/>
              </a:spcBef>
              <a:spcAft>
                <a:spcPts val="0"/>
              </a:spcAft>
              <a:buClr>
                <a:schemeClr val="dk1"/>
              </a:buClr>
              <a:buSzPts val="1800"/>
              <a:buFont typeface="Arial"/>
              <a:buChar char="-"/>
            </a:pPr>
            <a:r>
              <a:rPr b="0" i="0" lang="en-US" sz="1900" u="none" cap="none" strike="noStrike">
                <a:solidFill>
                  <a:schemeClr val="dk1"/>
                </a:solidFill>
                <a:latin typeface="Century Gothic"/>
                <a:ea typeface="Century Gothic"/>
                <a:cs typeface="Century Gothic"/>
                <a:sym typeface="Century Gothic"/>
              </a:rPr>
              <a:t>Comparison</a:t>
            </a:r>
            <a:endParaRPr/>
          </a:p>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Place a device (laptop, iPad, etc.) at the station. The video for this station is on YouTube. Students will watch the video and draw on knowledge from the previous day of stations to answer related questions.</a:t>
            </a:r>
            <a:endParaRPr/>
          </a:p>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Full URL: </a:t>
            </a:r>
            <a:r>
              <a:rPr lang="en-US" u="sng">
                <a:solidFill>
                  <a:schemeClr val="hlink"/>
                </a:solidFill>
                <a:latin typeface="Century Gothic"/>
                <a:ea typeface="Century Gothic"/>
                <a:cs typeface="Century Gothic"/>
                <a:sym typeface="Century Gothic"/>
                <a:hlinkClick r:id="rId7"/>
              </a:rPr>
              <a:t>https://youtu.be/K58bCncnNMQ?si=z3eghnTjelu1Ofn-</a:t>
            </a:r>
            <a:r>
              <a:rPr lang="en-US" u="sng">
                <a:solidFill>
                  <a:schemeClr val="hlink"/>
                </a:solidFill>
                <a:latin typeface="Century Gothic"/>
                <a:ea typeface="Century Gothic"/>
                <a:cs typeface="Century Gothic"/>
                <a:sym typeface="Century Gothic"/>
              </a:rPr>
              <a:t> </a:t>
            </a:r>
            <a:endParaRPr b="0" i="0" sz="2000" u="none" cap="none" strike="noStrike">
              <a:solidFill>
                <a:schemeClr val="dk1"/>
              </a:solidFill>
              <a:latin typeface="Century Gothic"/>
              <a:ea typeface="Century Gothic"/>
              <a:cs typeface="Century Gothic"/>
              <a:sym typeface="Century Gothic"/>
            </a:endParaRPr>
          </a:p>
          <a:p>
            <a:pPr indent="-264946" lvl="0" marL="353261" marR="0" rtl="0" algn="l">
              <a:lnSpc>
                <a:spcPct val="90000"/>
              </a:lnSpc>
              <a:spcBef>
                <a:spcPts val="657"/>
              </a:spcBef>
              <a:spcAft>
                <a:spcPts val="0"/>
              </a:spcAft>
              <a:buClr>
                <a:schemeClr val="dk1"/>
              </a:buClr>
              <a:buSzPts val="1800"/>
              <a:buFont typeface="Arial"/>
              <a:buChar char="-"/>
            </a:pPr>
            <a:r>
              <a:rPr b="0" i="0" lang="en-US" sz="1900" u="none" cap="none" strike="noStrike">
                <a:solidFill>
                  <a:schemeClr val="dk1"/>
                </a:solidFill>
                <a:latin typeface="Century Gothic"/>
                <a:ea typeface="Century Gothic"/>
                <a:cs typeface="Century Gothic"/>
                <a:sym typeface="Century Gothic"/>
              </a:rPr>
              <a:t>Review</a:t>
            </a:r>
            <a:endParaRPr/>
          </a:p>
          <a:p>
            <a:pPr indent="0" lvl="0" marL="88315" marR="0" rtl="0" algn="l">
              <a:lnSpc>
                <a:spcPct val="90000"/>
              </a:lnSpc>
              <a:spcBef>
                <a:spcPts val="657"/>
              </a:spcBef>
              <a:spcAft>
                <a:spcPts val="0"/>
              </a:spcAft>
              <a:buClr>
                <a:schemeClr val="dk1"/>
              </a:buClr>
              <a:buSzPts val="1800"/>
              <a:buFont typeface="Arial"/>
              <a:buNone/>
            </a:pPr>
            <a:r>
              <a:rPr b="0" i="0" lang="en-US" sz="1400" u="none" cap="none" strike="noStrike">
                <a:solidFill>
                  <a:schemeClr val="dk1"/>
                </a:solidFill>
                <a:latin typeface="Century Gothic"/>
                <a:ea typeface="Century Gothic"/>
                <a:cs typeface="Century Gothic"/>
                <a:sym typeface="Century Gothic"/>
              </a:rPr>
              <a:t>No additional materials beyond station information (in this file) are needed. Students will draw on knowledge from previous stations to answer the prompt.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1" y="184845"/>
            <a:ext cx="10058400" cy="6552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2500">
                <a:latin typeface="Century Gothic"/>
                <a:ea typeface="Century Gothic"/>
                <a:cs typeface="Century Gothic"/>
                <a:sym typeface="Century Gothic"/>
              </a:rPr>
              <a:t>Teacher Instructions - Stations Roadmap</a:t>
            </a:r>
            <a:endParaRPr/>
          </a:p>
        </p:txBody>
      </p:sp>
      <p:graphicFrame>
        <p:nvGraphicFramePr>
          <p:cNvPr id="112" name="Google Shape;112;p4"/>
          <p:cNvGraphicFramePr/>
          <p:nvPr/>
        </p:nvGraphicFramePr>
        <p:xfrm>
          <a:off x="473053" y="970061"/>
          <a:ext cx="3000000" cy="3000000"/>
        </p:xfrm>
        <a:graphic>
          <a:graphicData uri="http://schemas.openxmlformats.org/drawingml/2006/table">
            <a:tbl>
              <a:tblPr bandRow="1" firstRow="1">
                <a:noFill/>
                <a:tableStyleId>{A49E99E9-06F4-4C92-9ABF-241FEEC48116}</a:tableStyleId>
              </a:tblPr>
              <a:tblGrid>
                <a:gridCol w="2206775"/>
                <a:gridCol w="3558000"/>
                <a:gridCol w="3347500"/>
              </a:tblGrid>
              <a:tr h="794275">
                <a:tc>
                  <a:txBody>
                    <a:bodyPr/>
                    <a:lstStyle/>
                    <a:p>
                      <a:pPr indent="0" lvl="0" marL="0" marR="0" rtl="0" algn="ctr">
                        <a:lnSpc>
                          <a:spcPct val="100000"/>
                        </a:lnSpc>
                        <a:spcBef>
                          <a:spcPts val="0"/>
                        </a:spcBef>
                        <a:spcAft>
                          <a:spcPts val="0"/>
                        </a:spcAft>
                        <a:buNone/>
                      </a:pPr>
                      <a:r>
                        <a:rPr i="1" lang="en-US" sz="2000" u="none" cap="none" strike="noStrike">
                          <a:latin typeface="Century Gothic"/>
                          <a:ea typeface="Century Gothic"/>
                          <a:cs typeface="Century Gothic"/>
                          <a:sym typeface="Century Gothic"/>
                        </a:rPr>
                        <a:t>Station(s)</a:t>
                      </a:r>
                      <a:endParaRPr/>
                    </a:p>
                  </a:txBody>
                  <a:tcPr marT="45725" marB="45725" marR="91450" marL="91450"/>
                </a:tc>
                <a:tc>
                  <a:txBody>
                    <a:bodyPr/>
                    <a:lstStyle/>
                    <a:p>
                      <a:pPr indent="0" lvl="0" marL="0" marR="0" rtl="0" algn="ctr">
                        <a:lnSpc>
                          <a:spcPct val="100000"/>
                        </a:lnSpc>
                        <a:spcBef>
                          <a:spcPts val="0"/>
                        </a:spcBef>
                        <a:spcAft>
                          <a:spcPts val="0"/>
                        </a:spcAft>
                        <a:buNone/>
                      </a:pPr>
                      <a:r>
                        <a:rPr i="1" lang="en-US" sz="2000" u="none" cap="none" strike="noStrike">
                          <a:latin typeface="Century Gothic"/>
                          <a:ea typeface="Century Gothic"/>
                          <a:cs typeface="Century Gothic"/>
                          <a:sym typeface="Century Gothic"/>
                        </a:rPr>
                        <a:t>Learning Objective</a:t>
                      </a:r>
                      <a:endParaRPr/>
                    </a:p>
                  </a:txBody>
                  <a:tcPr marT="45725" marB="45725" marR="91450" marL="91450"/>
                </a:tc>
                <a:tc>
                  <a:txBody>
                    <a:bodyPr/>
                    <a:lstStyle/>
                    <a:p>
                      <a:pPr indent="0" lvl="0" marL="0" marR="0" rtl="0" algn="ctr">
                        <a:lnSpc>
                          <a:spcPct val="100000"/>
                        </a:lnSpc>
                        <a:spcBef>
                          <a:spcPts val="0"/>
                        </a:spcBef>
                        <a:spcAft>
                          <a:spcPts val="0"/>
                        </a:spcAft>
                        <a:buNone/>
                      </a:pPr>
                      <a:r>
                        <a:rPr i="1" lang="en-US" sz="2000" u="none" cap="none" strike="noStrike">
                          <a:latin typeface="Century Gothic"/>
                          <a:ea typeface="Century Gothic"/>
                          <a:cs typeface="Century Gothic"/>
                          <a:sym typeface="Century Gothic"/>
                        </a:rPr>
                        <a:t>Related </a:t>
                      </a:r>
                      <a:r>
                        <a:rPr i="1" lang="en-US" sz="2000" u="sng" cap="none" strike="noStrike">
                          <a:solidFill>
                            <a:schemeClr val="hlink"/>
                          </a:solidFill>
                          <a:latin typeface="Century Gothic"/>
                          <a:ea typeface="Century Gothic"/>
                          <a:cs typeface="Century Gothic"/>
                          <a:sym typeface="Century Gothic"/>
                          <a:hlinkClick r:id="rId3"/>
                        </a:rPr>
                        <a:t>AFNR Standard(s)</a:t>
                      </a:r>
                      <a:endParaRPr i="1" sz="2000" u="none" cap="none" strike="noStrike">
                        <a:latin typeface="Century Gothic"/>
                        <a:ea typeface="Century Gothic"/>
                        <a:cs typeface="Century Gothic"/>
                        <a:sym typeface="Century Gothic"/>
                      </a:endParaRPr>
                    </a:p>
                  </a:txBody>
                  <a:tcPr marT="45725" marB="45725" marR="91450" marL="91450"/>
                </a:tc>
              </a:tr>
              <a:tr h="1484950">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Video &amp; Reading</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Students will be able to list at least two conservation practices utilized on pumpkin operations that can improve soil health, water quality, wildlife habitat, etc.</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AFNR PS.03.04. Apply principles and practices of sustainable agriculture to plant production.</a:t>
                      </a:r>
                      <a:endParaRPr/>
                    </a:p>
                  </a:txBody>
                  <a:tcPr marT="45725" marB="45725" marR="91450" marL="91450"/>
                </a:tc>
              </a:tr>
              <a:tr h="1761225">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Vocabulary, Model, Comparison</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Students will be able to recall at least three components and functions of pumpkin plants’ flowers.</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AFNR PS.02.02.05.a</a:t>
                      </a:r>
                      <a:endParaRPr/>
                    </a:p>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Identify and summarize the components of a flower, the functions of a flower, and the functions of flower components.</a:t>
                      </a:r>
                      <a:endParaRPr/>
                    </a:p>
                  </a:txBody>
                  <a:tcPr marT="45725" marB="45725" marR="91450" marL="91450"/>
                </a:tc>
              </a:tr>
              <a:tr h="2313750">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Review</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Students will be able to describe the role of pollinators in pumpkin growth and production (when considering pumpkin flower structure and function) and the connection to conservation practices.</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latin typeface="Century Gothic"/>
                          <a:ea typeface="Century Gothic"/>
                          <a:cs typeface="Century Gothic"/>
                          <a:sym typeface="Century Gothic"/>
                        </a:rPr>
                        <a:t>AFNR NRS.02.05 Communicate information to the public regarding topics related to the management, protection, enhancement, and improvement of natural resources.</a:t>
                      </a:r>
                      <a:endParaRPr/>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5"/>
          <p:cNvPicPr preferRelativeResize="0"/>
          <p:nvPr/>
        </p:nvPicPr>
        <p:blipFill rotWithShape="1">
          <a:blip r:embed="rId3">
            <a:alphaModFix/>
          </a:blip>
          <a:srcRect b="0" l="0" r="0" t="0"/>
          <a:stretch/>
        </p:blipFill>
        <p:spPr>
          <a:xfrm>
            <a:off x="6972300" y="4966479"/>
            <a:ext cx="3086100" cy="2752725"/>
          </a:xfrm>
          <a:prstGeom prst="rect">
            <a:avLst/>
          </a:prstGeom>
          <a:noFill/>
          <a:ln>
            <a:noFill/>
          </a:ln>
        </p:spPr>
      </p:pic>
      <p:sp>
        <p:nvSpPr>
          <p:cNvPr id="118" name="Google Shape;118;p5"/>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Video Station - Instructions</a:t>
            </a:r>
            <a:endParaRPr/>
          </a:p>
        </p:txBody>
      </p:sp>
      <p:sp>
        <p:nvSpPr>
          <p:cNvPr id="119" name="Google Shape;119;p5"/>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Each student in the group will watch the video, </a:t>
            </a:r>
            <a:r>
              <a:rPr lang="en-US" sz="2400" u="sng">
                <a:solidFill>
                  <a:srgbClr val="0563C1"/>
                </a:solidFill>
                <a:latin typeface="Century Gothic"/>
                <a:ea typeface="Century Gothic"/>
                <a:cs typeface="Century Gothic"/>
                <a:sym typeface="Century Gothic"/>
                <a:hlinkClick r:id="rId4">
                  <a:extLst>
                    <a:ext uri="{A12FA001-AC4F-418D-AE19-62706E023703}">
                      <ahyp:hlinkClr val="tx"/>
                    </a:ext>
                  </a:extLst>
                </a:hlinkClick>
              </a:rPr>
              <a:t>Habitat Tip: Pumpkins, Pollinators, and Great Habitat video</a:t>
            </a:r>
            <a:r>
              <a:rPr lang="en-US" sz="2400" u="sng">
                <a:solidFill>
                  <a:srgbClr val="0563C1"/>
                </a:solidFill>
                <a:latin typeface="Century Gothic"/>
                <a:ea typeface="Century Gothic"/>
                <a:cs typeface="Century Gothic"/>
                <a:sym typeface="Century Gothic"/>
              </a:rPr>
              <a:t> </a:t>
            </a:r>
            <a:r>
              <a:rPr lang="en-US" sz="2400">
                <a:latin typeface="Century Gothic"/>
                <a:ea typeface="Century Gothic"/>
                <a:cs typeface="Century Gothic"/>
                <a:sym typeface="Century Gothic"/>
              </a:rPr>
              <a:t>by Conservation Blueprint,</a:t>
            </a:r>
            <a:r>
              <a:rPr i="1" lang="en-US" sz="2400">
                <a:latin typeface="Century Gothic"/>
                <a:ea typeface="Century Gothic"/>
                <a:cs typeface="Century Gothic"/>
                <a:sym typeface="Century Gothic"/>
              </a:rPr>
              <a:t> </a:t>
            </a:r>
            <a:r>
              <a:rPr lang="en-US" sz="2400">
                <a:latin typeface="Century Gothic"/>
                <a:ea typeface="Century Gothic"/>
                <a:cs typeface="Century Gothic"/>
                <a:sym typeface="Century Gothic"/>
              </a:rPr>
              <a:t>and answer the questions from the cards on the answer sheet in the “Video” section.</a:t>
            </a:r>
            <a:endParaRPr/>
          </a:p>
        </p:txBody>
      </p:sp>
      <p:sp>
        <p:nvSpPr>
          <p:cNvPr id="120" name="Google Shape;120;p5"/>
          <p:cNvSpPr txBox="1"/>
          <p:nvPr/>
        </p:nvSpPr>
        <p:spPr>
          <a:xfrm>
            <a:off x="7779693" y="5961068"/>
            <a:ext cx="160232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Video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1 -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cxnSp>
        <p:nvCxnSpPr>
          <p:cNvPr id="125" name="Google Shape;125;p6"/>
          <p:cNvCxnSpPr/>
          <p:nvPr/>
        </p:nvCxnSpPr>
        <p:spPr>
          <a:xfrm rot="10800000">
            <a:off x="5029200" y="38356"/>
            <a:ext cx="0" cy="7695689"/>
          </a:xfrm>
          <a:prstGeom prst="straightConnector1">
            <a:avLst/>
          </a:prstGeom>
          <a:noFill/>
          <a:ln cap="flat" cmpd="sng" w="9525">
            <a:solidFill>
              <a:schemeClr val="dk1"/>
            </a:solidFill>
            <a:prstDash val="lgDash"/>
            <a:round/>
            <a:headEnd len="sm" w="sm" type="none"/>
            <a:tailEnd len="sm" w="sm" type="none"/>
          </a:ln>
        </p:spPr>
      </p:cxnSp>
      <p:cxnSp>
        <p:nvCxnSpPr>
          <p:cNvPr id="126" name="Google Shape;126;p6"/>
          <p:cNvCxnSpPr/>
          <p:nvPr/>
        </p:nvCxnSpPr>
        <p:spPr>
          <a:xfrm rot="10800000">
            <a:off x="-85918" y="3886200"/>
            <a:ext cx="10230237" cy="0"/>
          </a:xfrm>
          <a:prstGeom prst="straightConnector1">
            <a:avLst/>
          </a:prstGeom>
          <a:noFill/>
          <a:ln cap="flat" cmpd="sng" w="9525">
            <a:solidFill>
              <a:schemeClr val="dk1"/>
            </a:solidFill>
            <a:prstDash val="lgDash"/>
            <a:round/>
            <a:headEnd len="sm" w="sm" type="none"/>
            <a:tailEnd len="sm" w="sm" type="none"/>
          </a:ln>
        </p:spPr>
      </p:cxnSp>
      <p:grpSp>
        <p:nvGrpSpPr>
          <p:cNvPr id="127" name="Google Shape;127;p6"/>
          <p:cNvGrpSpPr/>
          <p:nvPr/>
        </p:nvGrpSpPr>
        <p:grpSpPr>
          <a:xfrm>
            <a:off x="90051" y="100699"/>
            <a:ext cx="1150649" cy="997526"/>
            <a:chOff x="5111233" y="3985736"/>
            <a:chExt cx="1150649" cy="997526"/>
          </a:xfrm>
        </p:grpSpPr>
        <p:pic>
          <p:nvPicPr>
            <p:cNvPr descr="Shape&#10;&#10;Description automatically generated" id="128" name="Google Shape;128;p6"/>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29" name="Google Shape;129;p6"/>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Video</a:t>
              </a:r>
              <a:endParaRPr/>
            </a:p>
          </p:txBody>
        </p:sp>
        <p:sp>
          <p:nvSpPr>
            <p:cNvPr id="130" name="Google Shape;130;p6"/>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1/4</a:t>
              </a:r>
              <a:endParaRPr/>
            </a:p>
          </p:txBody>
        </p:sp>
      </p:grpSp>
      <p:grpSp>
        <p:nvGrpSpPr>
          <p:cNvPr id="131" name="Google Shape;131;p6"/>
          <p:cNvGrpSpPr/>
          <p:nvPr/>
        </p:nvGrpSpPr>
        <p:grpSpPr>
          <a:xfrm>
            <a:off x="5111233" y="100699"/>
            <a:ext cx="1150649" cy="997526"/>
            <a:chOff x="5111233" y="3985736"/>
            <a:chExt cx="1150649" cy="997526"/>
          </a:xfrm>
        </p:grpSpPr>
        <p:pic>
          <p:nvPicPr>
            <p:cNvPr descr="Shape&#10;&#10;Description automatically generated" id="132" name="Google Shape;132;p6"/>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33" name="Google Shape;133;p6"/>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Video</a:t>
              </a:r>
              <a:endParaRPr/>
            </a:p>
          </p:txBody>
        </p:sp>
        <p:sp>
          <p:nvSpPr>
            <p:cNvPr id="134" name="Google Shape;134;p6"/>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2/4</a:t>
              </a:r>
              <a:endParaRPr/>
            </a:p>
          </p:txBody>
        </p:sp>
      </p:grpSp>
      <p:sp>
        <p:nvSpPr>
          <p:cNvPr id="135" name="Google Shape;135;p6"/>
          <p:cNvSpPr txBox="1"/>
          <p:nvPr>
            <p:ph idx="1" type="body"/>
          </p:nvPr>
        </p:nvSpPr>
        <p:spPr>
          <a:xfrm>
            <a:off x="1332574" y="100699"/>
            <a:ext cx="3647769" cy="1736605"/>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1800">
                <a:latin typeface="Century Gothic"/>
                <a:ea typeface="Century Gothic"/>
                <a:cs typeface="Century Gothic"/>
                <a:sym typeface="Century Gothic"/>
              </a:rPr>
              <a:t>1. Pumpkins are an example of produce that relies heavily on pollinators. The video focuses on what conservation practice that helps pollinator populations?</a:t>
            </a:r>
            <a:endParaRPr/>
          </a:p>
        </p:txBody>
      </p:sp>
      <p:sp>
        <p:nvSpPr>
          <p:cNvPr id="136" name="Google Shape;136;p6"/>
          <p:cNvSpPr txBox="1"/>
          <p:nvPr/>
        </p:nvSpPr>
        <p:spPr>
          <a:xfrm>
            <a:off x="89518" y="1837304"/>
            <a:ext cx="4764246" cy="189953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Nutrient management</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Habitat establishment or enhancement</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Wetland establishment</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Buffer strips</a:t>
            </a:r>
            <a:endParaRPr/>
          </a:p>
        </p:txBody>
      </p:sp>
      <p:sp>
        <p:nvSpPr>
          <p:cNvPr id="137" name="Google Shape;137;p6"/>
          <p:cNvSpPr txBox="1"/>
          <p:nvPr/>
        </p:nvSpPr>
        <p:spPr>
          <a:xfrm>
            <a:off x="6228707" y="100699"/>
            <a:ext cx="3647768" cy="173660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2. One native pollinator that helps produce pumpkins is the:</a:t>
            </a:r>
            <a:endParaRPr/>
          </a:p>
        </p:txBody>
      </p:sp>
      <p:sp>
        <p:nvSpPr>
          <p:cNvPr id="138" name="Google Shape;138;p6"/>
          <p:cNvSpPr txBox="1"/>
          <p:nvPr/>
        </p:nvSpPr>
        <p:spPr>
          <a:xfrm>
            <a:off x="5204636" y="1837304"/>
            <a:ext cx="4764246" cy="189953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Leaf cutter bee</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Pumpkin bee</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Squash bee</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Honey bee</a:t>
            </a:r>
            <a:endParaRPr/>
          </a:p>
        </p:txBody>
      </p:sp>
      <p:grpSp>
        <p:nvGrpSpPr>
          <p:cNvPr id="139" name="Google Shape;139;p6"/>
          <p:cNvGrpSpPr/>
          <p:nvPr/>
        </p:nvGrpSpPr>
        <p:grpSpPr>
          <a:xfrm>
            <a:off x="89518" y="4035562"/>
            <a:ext cx="4890825" cy="3636140"/>
            <a:chOff x="1033088" y="4098892"/>
            <a:chExt cx="4890825" cy="3636140"/>
          </a:xfrm>
        </p:grpSpPr>
        <p:grpSp>
          <p:nvGrpSpPr>
            <p:cNvPr id="140" name="Google Shape;140;p6"/>
            <p:cNvGrpSpPr/>
            <p:nvPr/>
          </p:nvGrpSpPr>
          <p:grpSpPr>
            <a:xfrm>
              <a:off x="1033621" y="4098892"/>
              <a:ext cx="1150649" cy="997526"/>
              <a:chOff x="5111233" y="3985736"/>
              <a:chExt cx="1150649" cy="997526"/>
            </a:xfrm>
          </p:grpSpPr>
          <p:pic>
            <p:nvPicPr>
              <p:cNvPr descr="Shape&#10;&#10;Description automatically generated" id="141" name="Google Shape;141;p6"/>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42" name="Google Shape;142;p6"/>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Video</a:t>
                </a:r>
                <a:endParaRPr/>
              </a:p>
            </p:txBody>
          </p:sp>
          <p:sp>
            <p:nvSpPr>
              <p:cNvPr id="143" name="Google Shape;143;p6"/>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3/4</a:t>
                </a:r>
                <a:endParaRPr/>
              </a:p>
            </p:txBody>
          </p:sp>
        </p:grpSp>
        <p:sp>
          <p:nvSpPr>
            <p:cNvPr id="144" name="Google Shape;144;p6"/>
            <p:cNvSpPr txBox="1"/>
            <p:nvPr/>
          </p:nvSpPr>
          <p:spPr>
            <a:xfrm>
              <a:off x="2276144" y="4098893"/>
              <a:ext cx="3647769" cy="1437882"/>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3. Key components of pollinator habitat include all but:</a:t>
              </a:r>
              <a:endParaRPr/>
            </a:p>
          </p:txBody>
        </p:sp>
        <p:sp>
          <p:nvSpPr>
            <p:cNvPr id="145" name="Google Shape;145;p6"/>
            <p:cNvSpPr txBox="1"/>
            <p:nvPr/>
          </p:nvSpPr>
          <p:spPr>
            <a:xfrm>
              <a:off x="1033088" y="5835497"/>
              <a:ext cx="4764246" cy="189953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Diverse habitat with a lot of flowering plants</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Consistent pesticide use</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Areas of bare, open ground</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Sunlight exposure on the ground</a:t>
              </a:r>
              <a:endParaRPr/>
            </a:p>
          </p:txBody>
        </p:sp>
      </p:grpSp>
      <p:grpSp>
        <p:nvGrpSpPr>
          <p:cNvPr id="146" name="Google Shape;146;p6"/>
          <p:cNvGrpSpPr/>
          <p:nvPr/>
        </p:nvGrpSpPr>
        <p:grpSpPr>
          <a:xfrm>
            <a:off x="5204636" y="4035562"/>
            <a:ext cx="4764246" cy="3636140"/>
            <a:chOff x="1033088" y="4098892"/>
            <a:chExt cx="4764246" cy="3636140"/>
          </a:xfrm>
        </p:grpSpPr>
        <p:grpSp>
          <p:nvGrpSpPr>
            <p:cNvPr id="147" name="Google Shape;147;p6"/>
            <p:cNvGrpSpPr/>
            <p:nvPr/>
          </p:nvGrpSpPr>
          <p:grpSpPr>
            <a:xfrm>
              <a:off x="1033621" y="4098892"/>
              <a:ext cx="1150649" cy="997526"/>
              <a:chOff x="5111233" y="3985736"/>
              <a:chExt cx="1150649" cy="997526"/>
            </a:xfrm>
          </p:grpSpPr>
          <p:pic>
            <p:nvPicPr>
              <p:cNvPr descr="Shape&#10;&#10;Description automatically generated" id="148" name="Google Shape;148;p6"/>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49" name="Google Shape;149;p6"/>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Video</a:t>
                </a:r>
                <a:endParaRPr/>
              </a:p>
            </p:txBody>
          </p:sp>
          <p:sp>
            <p:nvSpPr>
              <p:cNvPr id="150" name="Google Shape;150;p6"/>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4/4</a:t>
                </a:r>
                <a:endParaRPr/>
              </a:p>
            </p:txBody>
          </p:sp>
        </p:grpSp>
        <p:sp>
          <p:nvSpPr>
            <p:cNvPr id="151" name="Google Shape;151;p6"/>
            <p:cNvSpPr txBox="1"/>
            <p:nvPr/>
          </p:nvSpPr>
          <p:spPr>
            <a:xfrm>
              <a:off x="2276145" y="4098892"/>
              <a:ext cx="3520656" cy="173660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4. When planning a pollinator habitat project to support pumpkin farming operations, what question(s) should you consider?</a:t>
              </a:r>
              <a:endParaRPr/>
            </a:p>
          </p:txBody>
        </p:sp>
        <p:sp>
          <p:nvSpPr>
            <p:cNvPr id="152" name="Google Shape;152;p6"/>
            <p:cNvSpPr txBox="1"/>
            <p:nvPr/>
          </p:nvSpPr>
          <p:spPr>
            <a:xfrm>
              <a:off x="1033088" y="5835497"/>
              <a:ext cx="4764246" cy="189953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What is the cost of the project?</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What management activities (ie: prescribed burns) do you plan to apply?</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What is the target species?</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All the above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0" l="0" r="0" t="0"/>
          <a:stretch/>
        </p:blipFill>
        <p:spPr>
          <a:xfrm>
            <a:off x="6972300" y="5019675"/>
            <a:ext cx="3086100" cy="2752725"/>
          </a:xfrm>
          <a:prstGeom prst="rect">
            <a:avLst/>
          </a:prstGeom>
          <a:noFill/>
          <a:ln>
            <a:noFill/>
          </a:ln>
        </p:spPr>
      </p:pic>
      <p:sp>
        <p:nvSpPr>
          <p:cNvPr id="158" name="Google Shape;158;p7"/>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Reading Station - Instructions</a:t>
            </a:r>
            <a:endParaRPr/>
          </a:p>
        </p:txBody>
      </p:sp>
      <p:sp>
        <p:nvSpPr>
          <p:cNvPr id="159" name="Google Shape;159;p7"/>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Each student in the group will read the article, </a:t>
            </a:r>
            <a:r>
              <a:rPr i="1" lang="en-US" sz="2400" u="sng">
                <a:solidFill>
                  <a:schemeClr val="hlink"/>
                </a:solidFill>
                <a:latin typeface="Century Gothic"/>
                <a:ea typeface="Century Gothic"/>
                <a:cs typeface="Century Gothic"/>
                <a:sym typeface="Century Gothic"/>
                <a:hlinkClick r:id="rId4"/>
              </a:rPr>
              <a:t>Pumpkin Production Can Benefit From Conservation Practices </a:t>
            </a:r>
            <a:r>
              <a:rPr lang="en-US" sz="2400">
                <a:latin typeface="Century Gothic"/>
                <a:ea typeface="Century Gothic"/>
                <a:cs typeface="Century Gothic"/>
                <a:sym typeface="Century Gothic"/>
              </a:rPr>
              <a:t>by Susan V. Fisk,</a:t>
            </a:r>
            <a:r>
              <a:rPr i="1" lang="en-US" sz="2400">
                <a:latin typeface="Century Gothic"/>
                <a:ea typeface="Century Gothic"/>
                <a:cs typeface="Century Gothic"/>
                <a:sym typeface="Century Gothic"/>
              </a:rPr>
              <a:t> </a:t>
            </a:r>
            <a:r>
              <a:rPr lang="en-US" sz="2400">
                <a:latin typeface="Century Gothic"/>
                <a:ea typeface="Century Gothic"/>
                <a:cs typeface="Century Gothic"/>
                <a:sym typeface="Century Gothic"/>
              </a:rPr>
              <a:t>and answer the questions from the cards on the answer sheet in the “Reading” section.</a:t>
            </a:r>
            <a:endParaRPr/>
          </a:p>
          <a:p>
            <a:pPr indent="0" lvl="0" marL="88315" rtl="0" algn="l">
              <a:lnSpc>
                <a:spcPct val="90000"/>
              </a:lnSpc>
              <a:spcBef>
                <a:spcPts val="657"/>
              </a:spcBef>
              <a:spcAft>
                <a:spcPts val="0"/>
              </a:spcAft>
              <a:buSzPts val="1800"/>
              <a:buNone/>
            </a:pPr>
            <a:r>
              <a:t/>
            </a:r>
            <a:endParaRPr sz="2400">
              <a:latin typeface="Century Gothic"/>
              <a:ea typeface="Century Gothic"/>
              <a:cs typeface="Century Gothic"/>
              <a:sym typeface="Century Gothic"/>
            </a:endParaRPr>
          </a:p>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Remember that answers will come directly from the reading passage.</a:t>
            </a:r>
            <a:endParaRPr/>
          </a:p>
        </p:txBody>
      </p:sp>
      <p:sp>
        <p:nvSpPr>
          <p:cNvPr id="160" name="Google Shape;160;p7"/>
          <p:cNvSpPr txBox="1"/>
          <p:nvPr/>
        </p:nvSpPr>
        <p:spPr>
          <a:xfrm>
            <a:off x="7752286" y="6021437"/>
            <a:ext cx="169627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Reading Station</a:t>
            </a:r>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Century Gothic"/>
                <a:ea typeface="Century Gothic"/>
                <a:cs typeface="Century Gothic"/>
                <a:sym typeface="Century Gothic"/>
              </a:rPr>
              <a:t>- Day 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691516" y="413811"/>
            <a:ext cx="8675370" cy="1502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latin typeface="Century Gothic"/>
                <a:ea typeface="Century Gothic"/>
                <a:cs typeface="Century Gothic"/>
                <a:sym typeface="Century Gothic"/>
              </a:rPr>
              <a:t>Reading Station - Article</a:t>
            </a:r>
            <a:endParaRPr/>
          </a:p>
        </p:txBody>
      </p:sp>
      <p:sp>
        <p:nvSpPr>
          <p:cNvPr id="166" name="Google Shape;166;p8"/>
          <p:cNvSpPr txBox="1"/>
          <p:nvPr>
            <p:ph idx="1" type="body"/>
          </p:nvPr>
        </p:nvSpPr>
        <p:spPr>
          <a:xfrm>
            <a:off x="691516" y="2069042"/>
            <a:ext cx="8675370" cy="4931516"/>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2400">
                <a:latin typeface="Century Gothic"/>
                <a:ea typeface="Century Gothic"/>
                <a:cs typeface="Century Gothic"/>
                <a:sym typeface="Century Gothic"/>
              </a:rPr>
              <a:t>Print several copies of </a:t>
            </a:r>
            <a:r>
              <a:rPr i="1" lang="en-US" sz="2400" u="sng">
                <a:solidFill>
                  <a:schemeClr val="hlink"/>
                </a:solidFill>
                <a:latin typeface="Century Gothic"/>
                <a:ea typeface="Century Gothic"/>
                <a:cs typeface="Century Gothic"/>
                <a:sym typeface="Century Gothic"/>
                <a:hlinkClick r:id="rId3"/>
              </a:rPr>
              <a:t>Pumpkin Production Can Benefit From Conservation Practices </a:t>
            </a:r>
            <a:r>
              <a:rPr lang="en-US" sz="2400">
                <a:latin typeface="Century Gothic"/>
                <a:ea typeface="Century Gothic"/>
                <a:cs typeface="Century Gothic"/>
                <a:sym typeface="Century Gothic"/>
              </a:rPr>
              <a:t>by Susan V. Fisk to include at station.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cxnSp>
        <p:nvCxnSpPr>
          <p:cNvPr id="171" name="Google Shape;171;p9"/>
          <p:cNvCxnSpPr/>
          <p:nvPr/>
        </p:nvCxnSpPr>
        <p:spPr>
          <a:xfrm rot="10800000">
            <a:off x="5029200" y="38356"/>
            <a:ext cx="0" cy="7695689"/>
          </a:xfrm>
          <a:prstGeom prst="straightConnector1">
            <a:avLst/>
          </a:prstGeom>
          <a:noFill/>
          <a:ln cap="flat" cmpd="sng" w="9525">
            <a:solidFill>
              <a:schemeClr val="dk1"/>
            </a:solidFill>
            <a:prstDash val="lgDash"/>
            <a:round/>
            <a:headEnd len="sm" w="sm" type="none"/>
            <a:tailEnd len="sm" w="sm" type="none"/>
          </a:ln>
        </p:spPr>
      </p:cxnSp>
      <p:cxnSp>
        <p:nvCxnSpPr>
          <p:cNvPr id="172" name="Google Shape;172;p9"/>
          <p:cNvCxnSpPr/>
          <p:nvPr/>
        </p:nvCxnSpPr>
        <p:spPr>
          <a:xfrm rot="10800000">
            <a:off x="-85918" y="3886200"/>
            <a:ext cx="10230237" cy="0"/>
          </a:xfrm>
          <a:prstGeom prst="straightConnector1">
            <a:avLst/>
          </a:prstGeom>
          <a:noFill/>
          <a:ln cap="flat" cmpd="sng" w="9525">
            <a:solidFill>
              <a:schemeClr val="dk1"/>
            </a:solidFill>
            <a:prstDash val="lgDash"/>
            <a:round/>
            <a:headEnd len="sm" w="sm" type="none"/>
            <a:tailEnd len="sm" w="sm" type="none"/>
          </a:ln>
        </p:spPr>
      </p:cxnSp>
      <p:grpSp>
        <p:nvGrpSpPr>
          <p:cNvPr id="173" name="Google Shape;173;p9"/>
          <p:cNvGrpSpPr/>
          <p:nvPr/>
        </p:nvGrpSpPr>
        <p:grpSpPr>
          <a:xfrm>
            <a:off x="90051" y="100699"/>
            <a:ext cx="1150649" cy="997526"/>
            <a:chOff x="5111233" y="3985736"/>
            <a:chExt cx="1150649" cy="997526"/>
          </a:xfrm>
        </p:grpSpPr>
        <p:pic>
          <p:nvPicPr>
            <p:cNvPr descr="Shape&#10;&#10;Description automatically generated" id="174" name="Google Shape;174;p9"/>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75" name="Google Shape;175;p9"/>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Reading</a:t>
              </a:r>
              <a:endParaRPr/>
            </a:p>
          </p:txBody>
        </p:sp>
        <p:sp>
          <p:nvSpPr>
            <p:cNvPr id="176" name="Google Shape;176;p9"/>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1/4</a:t>
              </a:r>
              <a:endParaRPr/>
            </a:p>
          </p:txBody>
        </p:sp>
      </p:grpSp>
      <p:grpSp>
        <p:nvGrpSpPr>
          <p:cNvPr id="177" name="Google Shape;177;p9"/>
          <p:cNvGrpSpPr/>
          <p:nvPr/>
        </p:nvGrpSpPr>
        <p:grpSpPr>
          <a:xfrm>
            <a:off x="5111233" y="100699"/>
            <a:ext cx="1150649" cy="997526"/>
            <a:chOff x="5111233" y="3985736"/>
            <a:chExt cx="1150649" cy="997526"/>
          </a:xfrm>
        </p:grpSpPr>
        <p:pic>
          <p:nvPicPr>
            <p:cNvPr descr="Shape&#10;&#10;Description automatically generated" id="178" name="Google Shape;178;p9"/>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79" name="Google Shape;179;p9"/>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Reading</a:t>
              </a:r>
              <a:endParaRPr/>
            </a:p>
          </p:txBody>
        </p:sp>
        <p:sp>
          <p:nvSpPr>
            <p:cNvPr id="180" name="Google Shape;180;p9"/>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2/4</a:t>
              </a:r>
              <a:endParaRPr/>
            </a:p>
          </p:txBody>
        </p:sp>
      </p:grpSp>
      <p:sp>
        <p:nvSpPr>
          <p:cNvPr id="181" name="Google Shape;181;p9"/>
          <p:cNvSpPr txBox="1"/>
          <p:nvPr>
            <p:ph idx="1" type="body"/>
          </p:nvPr>
        </p:nvSpPr>
        <p:spPr>
          <a:xfrm>
            <a:off x="1332574" y="100699"/>
            <a:ext cx="3647769" cy="1736605"/>
          </a:xfrm>
          <a:prstGeom prst="rect">
            <a:avLst/>
          </a:prstGeom>
          <a:noFill/>
          <a:ln>
            <a:noFill/>
          </a:ln>
        </p:spPr>
        <p:txBody>
          <a:bodyPr anchorCtr="0" anchor="t" bIns="45700" lIns="91425" spcFirstLastPara="1" rIns="91425" wrap="square" tIns="45700">
            <a:normAutofit/>
          </a:bodyPr>
          <a:lstStyle/>
          <a:p>
            <a:pPr indent="0" lvl="0" marL="88315" rtl="0" algn="l">
              <a:lnSpc>
                <a:spcPct val="90000"/>
              </a:lnSpc>
              <a:spcBef>
                <a:spcPts val="657"/>
              </a:spcBef>
              <a:spcAft>
                <a:spcPts val="0"/>
              </a:spcAft>
              <a:buSzPts val="1800"/>
              <a:buNone/>
            </a:pPr>
            <a:r>
              <a:rPr lang="en-US" sz="1800">
                <a:latin typeface="Century Gothic"/>
                <a:ea typeface="Century Gothic"/>
                <a:cs typeface="Century Gothic"/>
                <a:sym typeface="Century Gothic"/>
              </a:rPr>
              <a:t>1. According to the article, what conservation practice(s) do vegetable growers in the Midwest </a:t>
            </a:r>
            <a:r>
              <a:rPr lang="en-US" sz="1800" u="sng">
                <a:latin typeface="Century Gothic"/>
                <a:ea typeface="Century Gothic"/>
                <a:cs typeface="Century Gothic"/>
                <a:sym typeface="Century Gothic"/>
              </a:rPr>
              <a:t>not</a:t>
            </a:r>
            <a:r>
              <a:rPr lang="en-US" sz="1800">
                <a:latin typeface="Century Gothic"/>
                <a:ea typeface="Century Gothic"/>
                <a:cs typeface="Century Gothic"/>
                <a:sym typeface="Century Gothic"/>
              </a:rPr>
              <a:t> commonly use?</a:t>
            </a:r>
            <a:endParaRPr/>
          </a:p>
        </p:txBody>
      </p:sp>
      <p:sp>
        <p:nvSpPr>
          <p:cNvPr id="182" name="Google Shape;182;p9"/>
          <p:cNvSpPr txBox="1"/>
          <p:nvPr/>
        </p:nvSpPr>
        <p:spPr>
          <a:xfrm>
            <a:off x="89518" y="1837304"/>
            <a:ext cx="4764246" cy="189953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Reducing tillage</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Using cover crops</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Fertilizing</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Both A and B</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E.    Both A and C</a:t>
            </a:r>
            <a:endParaRPr/>
          </a:p>
        </p:txBody>
      </p:sp>
      <p:sp>
        <p:nvSpPr>
          <p:cNvPr id="183" name="Google Shape;183;p9"/>
          <p:cNvSpPr txBox="1"/>
          <p:nvPr/>
        </p:nvSpPr>
        <p:spPr>
          <a:xfrm>
            <a:off x="6228707" y="100699"/>
            <a:ext cx="3647768" cy="173660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2. The study in the article supports that the conservation management used improved total </a:t>
            </a:r>
            <a:r>
              <a:rPr b="1" i="0" lang="en-US" sz="1800" u="none" cap="none" strike="noStrike">
                <a:solidFill>
                  <a:schemeClr val="dk1"/>
                </a:solidFill>
                <a:latin typeface="Century Gothic"/>
                <a:ea typeface="Century Gothic"/>
                <a:cs typeface="Century Gothic"/>
                <a:sym typeface="Century Gothic"/>
              </a:rPr>
              <a:t>soil aggregation</a:t>
            </a:r>
            <a:r>
              <a:rPr b="0" i="0" lang="en-US" sz="1800" u="none" cap="none" strike="noStrike">
                <a:solidFill>
                  <a:schemeClr val="dk1"/>
                </a:solidFill>
                <a:latin typeface="Century Gothic"/>
                <a:ea typeface="Century Gothic"/>
                <a:cs typeface="Century Gothic"/>
                <a:sym typeface="Century Gothic"/>
              </a:rPr>
              <a:t>. Soil aggregates are:</a:t>
            </a:r>
            <a:endParaRPr/>
          </a:p>
        </p:txBody>
      </p:sp>
      <p:sp>
        <p:nvSpPr>
          <p:cNvPr id="184" name="Google Shape;184;p9"/>
          <p:cNvSpPr txBox="1"/>
          <p:nvPr/>
        </p:nvSpPr>
        <p:spPr>
          <a:xfrm>
            <a:off x="5204636" y="1837304"/>
            <a:ext cx="4764246" cy="189953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Silt particles</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A type of fertilizer</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Unrecognizable fossil pieces</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Small particles of soil held together with a glue-like substance</a:t>
            </a:r>
            <a:endParaRPr/>
          </a:p>
        </p:txBody>
      </p:sp>
      <p:grpSp>
        <p:nvGrpSpPr>
          <p:cNvPr id="185" name="Google Shape;185;p9"/>
          <p:cNvGrpSpPr/>
          <p:nvPr/>
        </p:nvGrpSpPr>
        <p:grpSpPr>
          <a:xfrm>
            <a:off x="89518" y="4035562"/>
            <a:ext cx="4890825" cy="3636141"/>
            <a:chOff x="1033088" y="4098892"/>
            <a:chExt cx="4890825" cy="3636141"/>
          </a:xfrm>
        </p:grpSpPr>
        <p:grpSp>
          <p:nvGrpSpPr>
            <p:cNvPr id="186" name="Google Shape;186;p9"/>
            <p:cNvGrpSpPr/>
            <p:nvPr/>
          </p:nvGrpSpPr>
          <p:grpSpPr>
            <a:xfrm>
              <a:off x="1033621" y="4098892"/>
              <a:ext cx="1150649" cy="997526"/>
              <a:chOff x="5111233" y="3985736"/>
              <a:chExt cx="1150649" cy="997526"/>
            </a:xfrm>
          </p:grpSpPr>
          <p:pic>
            <p:nvPicPr>
              <p:cNvPr descr="Shape&#10;&#10;Description automatically generated" id="187" name="Google Shape;187;p9"/>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88" name="Google Shape;188;p9"/>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Reading</a:t>
                </a:r>
                <a:endParaRPr/>
              </a:p>
            </p:txBody>
          </p:sp>
          <p:sp>
            <p:nvSpPr>
              <p:cNvPr id="189" name="Google Shape;189;p9"/>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3/4</a:t>
                </a:r>
                <a:endParaRPr/>
              </a:p>
            </p:txBody>
          </p:sp>
        </p:grpSp>
        <p:sp>
          <p:nvSpPr>
            <p:cNvPr id="190" name="Google Shape;190;p9"/>
            <p:cNvSpPr txBox="1"/>
            <p:nvPr/>
          </p:nvSpPr>
          <p:spPr>
            <a:xfrm>
              <a:off x="2276144" y="4098893"/>
              <a:ext cx="3647769" cy="1437882"/>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3. This article focuses on these two conservation practices for a farming operations that grows pumpkins:</a:t>
              </a:r>
              <a:endParaRPr/>
            </a:p>
          </p:txBody>
        </p:sp>
        <p:sp>
          <p:nvSpPr>
            <p:cNvPr id="191" name="Google Shape;191;p9"/>
            <p:cNvSpPr txBox="1"/>
            <p:nvPr/>
          </p:nvSpPr>
          <p:spPr>
            <a:xfrm>
              <a:off x="1033088" y="5593877"/>
              <a:ext cx="4764246" cy="2141156"/>
            </a:xfrm>
            <a:prstGeom prst="rect">
              <a:avLst/>
            </a:prstGeom>
            <a:noFill/>
            <a:ln>
              <a:noFill/>
            </a:ln>
          </p:spPr>
          <p:txBody>
            <a:bodyPr anchorCtr="0" anchor="t" bIns="45700" lIns="91425" spcFirstLastPara="1" rIns="91425" wrap="square" tIns="45700">
              <a:normAutofit lnSpcReduction="10000"/>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A.   Using cover crops and reducing tillage</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B.   Reducing tillage and planting buffer strips</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C.  Reducing tillage and irrigating </a:t>
              </a:r>
              <a:endParaRPr/>
            </a:p>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D.   Adding wind buffers and rotational grazing</a:t>
              </a:r>
              <a:endParaRPr/>
            </a:p>
          </p:txBody>
        </p:sp>
      </p:grpSp>
      <p:grpSp>
        <p:nvGrpSpPr>
          <p:cNvPr id="192" name="Google Shape;192;p9"/>
          <p:cNvGrpSpPr/>
          <p:nvPr/>
        </p:nvGrpSpPr>
        <p:grpSpPr>
          <a:xfrm>
            <a:off x="5205169" y="4035562"/>
            <a:ext cx="4763180" cy="1736605"/>
            <a:chOff x="1033621" y="4098892"/>
            <a:chExt cx="4763180" cy="1736605"/>
          </a:xfrm>
        </p:grpSpPr>
        <p:grpSp>
          <p:nvGrpSpPr>
            <p:cNvPr id="193" name="Google Shape;193;p9"/>
            <p:cNvGrpSpPr/>
            <p:nvPr/>
          </p:nvGrpSpPr>
          <p:grpSpPr>
            <a:xfrm>
              <a:off x="1033621" y="4098892"/>
              <a:ext cx="1150649" cy="997526"/>
              <a:chOff x="5111233" y="3985736"/>
              <a:chExt cx="1150649" cy="997526"/>
            </a:xfrm>
          </p:grpSpPr>
          <p:pic>
            <p:nvPicPr>
              <p:cNvPr descr="Shape&#10;&#10;Description automatically generated" id="194" name="Google Shape;194;p9"/>
              <p:cNvPicPr preferRelativeResize="0"/>
              <p:nvPr/>
            </p:nvPicPr>
            <p:blipFill rotWithShape="1">
              <a:blip r:embed="rId3">
                <a:alphaModFix/>
              </a:blip>
              <a:srcRect b="19951" l="14985" r="16558" t="10135"/>
              <a:stretch/>
            </p:blipFill>
            <p:spPr>
              <a:xfrm>
                <a:off x="5111233" y="3985736"/>
                <a:ext cx="1150649" cy="997526"/>
              </a:xfrm>
              <a:prstGeom prst="rect">
                <a:avLst/>
              </a:prstGeom>
              <a:noFill/>
              <a:ln>
                <a:noFill/>
              </a:ln>
            </p:spPr>
          </p:pic>
          <p:sp>
            <p:nvSpPr>
              <p:cNvPr id="195" name="Google Shape;195;p9"/>
              <p:cNvSpPr txBox="1"/>
              <p:nvPr/>
            </p:nvSpPr>
            <p:spPr>
              <a:xfrm>
                <a:off x="5203107" y="4289878"/>
                <a:ext cx="96689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entury Gothic"/>
                    <a:ea typeface="Century Gothic"/>
                    <a:cs typeface="Century Gothic"/>
                    <a:sym typeface="Century Gothic"/>
                  </a:rPr>
                  <a:t>Reading</a:t>
                </a:r>
                <a:endParaRPr/>
              </a:p>
            </p:txBody>
          </p:sp>
          <p:sp>
            <p:nvSpPr>
              <p:cNvPr id="196" name="Google Shape;196;p9"/>
              <p:cNvSpPr txBox="1"/>
              <p:nvPr/>
            </p:nvSpPr>
            <p:spPr>
              <a:xfrm>
                <a:off x="5464887" y="4569551"/>
                <a:ext cx="45902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entury Gothic"/>
                    <a:ea typeface="Century Gothic"/>
                    <a:cs typeface="Century Gothic"/>
                    <a:sym typeface="Century Gothic"/>
                  </a:rPr>
                  <a:t>4/4</a:t>
                </a:r>
                <a:endParaRPr/>
              </a:p>
            </p:txBody>
          </p:sp>
        </p:grpSp>
        <p:sp>
          <p:nvSpPr>
            <p:cNvPr id="197" name="Google Shape;197;p9"/>
            <p:cNvSpPr txBox="1"/>
            <p:nvPr/>
          </p:nvSpPr>
          <p:spPr>
            <a:xfrm>
              <a:off x="2276145" y="4098892"/>
              <a:ext cx="3520656" cy="1736605"/>
            </a:xfrm>
            <a:prstGeom prst="rect">
              <a:avLst/>
            </a:prstGeom>
            <a:noFill/>
            <a:ln>
              <a:noFill/>
            </a:ln>
          </p:spPr>
          <p:txBody>
            <a:bodyPr anchorCtr="0" anchor="t" bIns="45700" lIns="91425" spcFirstLastPara="1" rIns="91425" wrap="square" tIns="45700">
              <a:normAutofit/>
            </a:bodyPr>
            <a:lstStyle/>
            <a:p>
              <a:pPr indent="0" lvl="0" marL="88315" marR="0" rtl="0" algn="l">
                <a:lnSpc>
                  <a:spcPct val="90000"/>
                </a:lnSpc>
                <a:spcBef>
                  <a:spcPts val="657"/>
                </a:spcBef>
                <a:spcAft>
                  <a:spcPts val="0"/>
                </a:spcAft>
                <a:buClr>
                  <a:schemeClr val="dk1"/>
                </a:buClr>
                <a:buSzPts val="1800"/>
                <a:buFont typeface="Arial"/>
                <a:buNone/>
              </a:pPr>
              <a:r>
                <a:rPr b="0" i="0" lang="en-US" sz="1800" u="none" cap="none" strike="noStrike">
                  <a:solidFill>
                    <a:schemeClr val="dk1"/>
                  </a:solidFill>
                  <a:latin typeface="Century Gothic"/>
                  <a:ea typeface="Century Gothic"/>
                  <a:cs typeface="Century Gothic"/>
                  <a:sym typeface="Century Gothic"/>
                </a:rPr>
                <a:t>4. Write a summary statement of the article. The statement should be 2-3 complete sentences.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